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17"/>
  </p:notesMasterIdLst>
  <p:sldIdLst>
    <p:sldId id="256" r:id="rId3"/>
    <p:sldId id="257" r:id="rId4"/>
    <p:sldId id="269" r:id="rId5"/>
    <p:sldId id="264" r:id="rId6"/>
    <p:sldId id="259" r:id="rId7"/>
    <p:sldId id="265" r:id="rId8"/>
    <p:sldId id="260" r:id="rId9"/>
    <p:sldId id="267" r:id="rId10"/>
    <p:sldId id="261" r:id="rId11"/>
    <p:sldId id="270" r:id="rId12"/>
    <p:sldId id="266" r:id="rId13"/>
    <p:sldId id="268" r:id="rId14"/>
    <p:sldId id="262" r:id="rId15"/>
    <p:sldId id="263" r:id="rId16"/>
  </p:sldIdLst>
  <p:sldSz cx="10080625" cy="7559675"/>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snapToObjects="1">
      <p:cViewPr varScale="1">
        <p:scale>
          <a:sx n="63" d="100"/>
          <a:sy n="63" d="100"/>
        </p:scale>
        <p:origin x="14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60175" y="801875"/>
            <a:ext cx="5040025" cy="4009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756000" y="5145120"/>
            <a:ext cx="6043680" cy="420552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06" name="Shape 106"/>
          <p:cNvSpPr/>
          <p:nvPr/>
        </p:nvSpPr>
        <p:spPr>
          <a:xfrm>
            <a:off x="4282200" y="10155240"/>
            <a:ext cx="3271680" cy="53208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9" name="Shape 149"/>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1682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6" name="Shape 156"/>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15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6" name="Shape 156"/>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648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6" name="Shape 156"/>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4" name="Shape 174"/>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1" name="Shape 121"/>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1" name="Shape 121"/>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5433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1" name="Shape 121"/>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404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5" name="Shape 135"/>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5" name="Shape 135"/>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82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2" name="Shape 142"/>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6" name="Shape 156"/>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8415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9" name="Shape 149"/>
          <p:cNvSpPr>
            <a:spLocks noGrp="1" noRot="1" noChangeAspect="1"/>
          </p:cNvSpPr>
          <p:nvPr>
            <p:ph type="sldImg" idx="2"/>
          </p:nvPr>
        </p:nvSpPr>
        <p:spPr>
          <a:xfrm>
            <a:off x="1108075" y="801688"/>
            <a:ext cx="5345113"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1" name="Shape 41"/>
          <p:cNvSpPr txBox="1">
            <a:spLocks noGrp="1"/>
          </p:cNvSpPr>
          <p:nvPr>
            <p:ph type="body" idx="1"/>
          </p:nvPr>
        </p:nvSpPr>
        <p:spPr>
          <a:xfrm>
            <a:off x="504000" y="1768680"/>
            <a:ext cx="907200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42" name="Shape 42"/>
          <p:cNvSpPr txBox="1">
            <a:spLocks noGrp="1"/>
          </p:cNvSpPr>
          <p:nvPr>
            <p:ph type="body" idx="2"/>
          </p:nvPr>
        </p:nvSpPr>
        <p:spPr>
          <a:xfrm>
            <a:off x="504000" y="4058640"/>
            <a:ext cx="907200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5" name="Shape 45"/>
          <p:cNvSpPr txBox="1">
            <a:spLocks noGrp="1"/>
          </p:cNvSpPr>
          <p:nvPr>
            <p:ph type="body" idx="1"/>
          </p:nvPr>
        </p:nvSpPr>
        <p:spPr>
          <a:xfrm>
            <a:off x="50400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46" name="Shape 46"/>
          <p:cNvSpPr txBox="1">
            <a:spLocks noGrp="1"/>
          </p:cNvSpPr>
          <p:nvPr>
            <p:ph type="body" idx="2"/>
          </p:nvPr>
        </p:nvSpPr>
        <p:spPr>
          <a:xfrm>
            <a:off x="515268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47" name="Shape 47"/>
          <p:cNvSpPr txBox="1">
            <a:spLocks noGrp="1"/>
          </p:cNvSpPr>
          <p:nvPr>
            <p:ph type="body" idx="3"/>
          </p:nvPr>
        </p:nvSpPr>
        <p:spPr>
          <a:xfrm>
            <a:off x="5152680" y="405864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48" name="Shape 48"/>
          <p:cNvSpPr txBox="1">
            <a:spLocks noGrp="1"/>
          </p:cNvSpPr>
          <p:nvPr>
            <p:ph type="body" idx="4"/>
          </p:nvPr>
        </p:nvSpPr>
        <p:spPr>
          <a:xfrm>
            <a:off x="504000" y="405864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1" name="Shape 51"/>
          <p:cNvSpPr txBox="1">
            <a:spLocks noGrp="1"/>
          </p:cNvSpPr>
          <p:nvPr>
            <p:ph type="body" idx="1"/>
          </p:nvPr>
        </p:nvSpPr>
        <p:spPr>
          <a:xfrm>
            <a:off x="504000" y="1768680"/>
            <a:ext cx="907200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2" name="Shape 52"/>
          <p:cNvSpPr txBox="1">
            <a:spLocks noGrp="1"/>
          </p:cNvSpPr>
          <p:nvPr>
            <p:ph type="body" idx="2"/>
          </p:nvPr>
        </p:nvSpPr>
        <p:spPr>
          <a:xfrm>
            <a:off x="504000" y="1768680"/>
            <a:ext cx="907200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pic>
        <p:nvPicPr>
          <p:cNvPr id="53" name="Shape 53"/>
          <p:cNvPicPr preferRelativeResize="0"/>
          <p:nvPr/>
        </p:nvPicPr>
        <p:blipFill rotWithShape="1">
          <a:blip r:embed="rId2">
            <a:alphaModFix/>
          </a:blip>
          <a:srcRect/>
          <a:stretch/>
        </p:blipFill>
        <p:spPr>
          <a:xfrm>
            <a:off x="2292480" y="1768680"/>
            <a:ext cx="5494680" cy="4384080"/>
          </a:xfrm>
          <a:prstGeom prst="rect">
            <a:avLst/>
          </a:prstGeom>
          <a:noFill/>
          <a:ln>
            <a:noFill/>
          </a:ln>
        </p:spPr>
      </p:pic>
      <p:pic>
        <p:nvPicPr>
          <p:cNvPr id="54" name="Shape 54"/>
          <p:cNvPicPr preferRelativeResize="0"/>
          <p:nvPr/>
        </p:nvPicPr>
        <p:blipFill rotWithShape="1">
          <a:blip r:embed="rId2">
            <a:alphaModFix/>
          </a:blip>
          <a:srcRect/>
          <a:stretch/>
        </p:blipFill>
        <p:spPr>
          <a:xfrm>
            <a:off x="2292480" y="1768680"/>
            <a:ext cx="5494680" cy="43840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1" name="Shape 61"/>
          <p:cNvSpPr txBox="1">
            <a:spLocks noGrp="1"/>
          </p:cNvSpPr>
          <p:nvPr>
            <p:ph type="subTitle" idx="1"/>
          </p:nvPr>
        </p:nvSpPr>
        <p:spPr>
          <a:xfrm>
            <a:off x="504000" y="1768680"/>
            <a:ext cx="9072000" cy="438408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4" name="Shape 64"/>
          <p:cNvSpPr txBox="1">
            <a:spLocks noGrp="1"/>
          </p:cNvSpPr>
          <p:nvPr>
            <p:ph type="body" idx="1"/>
          </p:nvPr>
        </p:nvSpPr>
        <p:spPr>
          <a:xfrm>
            <a:off x="504000" y="1768680"/>
            <a:ext cx="907200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7" name="Shape 67"/>
          <p:cNvSpPr txBox="1">
            <a:spLocks noGrp="1"/>
          </p:cNvSpPr>
          <p:nvPr>
            <p:ph type="body" idx="1"/>
          </p:nvPr>
        </p:nvSpPr>
        <p:spPr>
          <a:xfrm>
            <a:off x="504000" y="1768680"/>
            <a:ext cx="442692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68" name="Shape 68"/>
          <p:cNvSpPr txBox="1">
            <a:spLocks noGrp="1"/>
          </p:cNvSpPr>
          <p:nvPr>
            <p:ph type="body" idx="2"/>
          </p:nvPr>
        </p:nvSpPr>
        <p:spPr>
          <a:xfrm>
            <a:off x="5152680" y="1768680"/>
            <a:ext cx="442692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1"/>
        <p:cNvGrpSpPr/>
        <p:nvPr/>
      </p:nvGrpSpPr>
      <p:grpSpPr>
        <a:xfrm>
          <a:off x="0" y="0"/>
          <a:ext cx="0" cy="0"/>
          <a:chOff x="0" y="0"/>
          <a:chExt cx="0" cy="0"/>
        </a:xfrm>
      </p:grpSpPr>
      <p:sp>
        <p:nvSpPr>
          <p:cNvPr id="72" name="Shape 72"/>
          <p:cNvSpPr txBox="1">
            <a:spLocks noGrp="1"/>
          </p:cNvSpPr>
          <p:nvPr>
            <p:ph type="subTitle" idx="1"/>
          </p:nvPr>
        </p:nvSpPr>
        <p:spPr>
          <a:xfrm>
            <a:off x="504000" y="301320"/>
            <a:ext cx="9072000" cy="585036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5" name="Shape 75"/>
          <p:cNvSpPr txBox="1">
            <a:spLocks noGrp="1"/>
          </p:cNvSpPr>
          <p:nvPr>
            <p:ph type="body" idx="1"/>
          </p:nvPr>
        </p:nvSpPr>
        <p:spPr>
          <a:xfrm>
            <a:off x="50400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6" name="Shape 76"/>
          <p:cNvSpPr txBox="1">
            <a:spLocks noGrp="1"/>
          </p:cNvSpPr>
          <p:nvPr>
            <p:ph type="body" idx="2"/>
          </p:nvPr>
        </p:nvSpPr>
        <p:spPr>
          <a:xfrm>
            <a:off x="504000" y="405864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7" name="Shape 77"/>
          <p:cNvSpPr txBox="1">
            <a:spLocks noGrp="1"/>
          </p:cNvSpPr>
          <p:nvPr>
            <p:ph type="body" idx="3"/>
          </p:nvPr>
        </p:nvSpPr>
        <p:spPr>
          <a:xfrm>
            <a:off x="5152680" y="1768680"/>
            <a:ext cx="442692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2" name="Shape 12"/>
          <p:cNvSpPr txBox="1">
            <a:spLocks noGrp="1"/>
          </p:cNvSpPr>
          <p:nvPr>
            <p:ph type="subTitle" idx="1"/>
          </p:nvPr>
        </p:nvSpPr>
        <p:spPr>
          <a:xfrm>
            <a:off x="504000" y="1768680"/>
            <a:ext cx="9072000" cy="438408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0" name="Shape 80"/>
          <p:cNvSpPr txBox="1">
            <a:spLocks noGrp="1"/>
          </p:cNvSpPr>
          <p:nvPr>
            <p:ph type="body" idx="1"/>
          </p:nvPr>
        </p:nvSpPr>
        <p:spPr>
          <a:xfrm>
            <a:off x="504000" y="1768680"/>
            <a:ext cx="442692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1" name="Shape 81"/>
          <p:cNvSpPr txBox="1">
            <a:spLocks noGrp="1"/>
          </p:cNvSpPr>
          <p:nvPr>
            <p:ph type="body" idx="2"/>
          </p:nvPr>
        </p:nvSpPr>
        <p:spPr>
          <a:xfrm>
            <a:off x="515268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2" name="Shape 82"/>
          <p:cNvSpPr txBox="1">
            <a:spLocks noGrp="1"/>
          </p:cNvSpPr>
          <p:nvPr>
            <p:ph type="body" idx="3"/>
          </p:nvPr>
        </p:nvSpPr>
        <p:spPr>
          <a:xfrm>
            <a:off x="5152680" y="405864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5" name="Shape 85"/>
          <p:cNvSpPr txBox="1">
            <a:spLocks noGrp="1"/>
          </p:cNvSpPr>
          <p:nvPr>
            <p:ph type="body" idx="1"/>
          </p:nvPr>
        </p:nvSpPr>
        <p:spPr>
          <a:xfrm>
            <a:off x="50400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6" name="Shape 86"/>
          <p:cNvSpPr txBox="1">
            <a:spLocks noGrp="1"/>
          </p:cNvSpPr>
          <p:nvPr>
            <p:ph type="body" idx="2"/>
          </p:nvPr>
        </p:nvSpPr>
        <p:spPr>
          <a:xfrm>
            <a:off x="515268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87" name="Shape 87"/>
          <p:cNvSpPr txBox="1">
            <a:spLocks noGrp="1"/>
          </p:cNvSpPr>
          <p:nvPr>
            <p:ph type="body" idx="3"/>
          </p:nvPr>
        </p:nvSpPr>
        <p:spPr>
          <a:xfrm>
            <a:off x="504000" y="4058640"/>
            <a:ext cx="907200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0" name="Shape 90"/>
          <p:cNvSpPr txBox="1">
            <a:spLocks noGrp="1"/>
          </p:cNvSpPr>
          <p:nvPr>
            <p:ph type="body" idx="1"/>
          </p:nvPr>
        </p:nvSpPr>
        <p:spPr>
          <a:xfrm>
            <a:off x="504000" y="1768680"/>
            <a:ext cx="907200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1" name="Shape 91"/>
          <p:cNvSpPr txBox="1">
            <a:spLocks noGrp="1"/>
          </p:cNvSpPr>
          <p:nvPr>
            <p:ph type="body" idx="2"/>
          </p:nvPr>
        </p:nvSpPr>
        <p:spPr>
          <a:xfrm>
            <a:off x="504000" y="4058640"/>
            <a:ext cx="907200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4" name="Shape 94"/>
          <p:cNvSpPr txBox="1">
            <a:spLocks noGrp="1"/>
          </p:cNvSpPr>
          <p:nvPr>
            <p:ph type="body" idx="1"/>
          </p:nvPr>
        </p:nvSpPr>
        <p:spPr>
          <a:xfrm>
            <a:off x="50400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5" name="Shape 95"/>
          <p:cNvSpPr txBox="1">
            <a:spLocks noGrp="1"/>
          </p:cNvSpPr>
          <p:nvPr>
            <p:ph type="body" idx="2"/>
          </p:nvPr>
        </p:nvSpPr>
        <p:spPr>
          <a:xfrm>
            <a:off x="515268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6" name="Shape 96"/>
          <p:cNvSpPr txBox="1">
            <a:spLocks noGrp="1"/>
          </p:cNvSpPr>
          <p:nvPr>
            <p:ph type="body" idx="3"/>
          </p:nvPr>
        </p:nvSpPr>
        <p:spPr>
          <a:xfrm>
            <a:off x="5152680" y="405864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7" name="Shape 97"/>
          <p:cNvSpPr txBox="1">
            <a:spLocks noGrp="1"/>
          </p:cNvSpPr>
          <p:nvPr>
            <p:ph type="body" idx="4"/>
          </p:nvPr>
        </p:nvSpPr>
        <p:spPr>
          <a:xfrm>
            <a:off x="504000" y="405864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0" name="Shape 100"/>
          <p:cNvSpPr txBox="1">
            <a:spLocks noGrp="1"/>
          </p:cNvSpPr>
          <p:nvPr>
            <p:ph type="body" idx="1"/>
          </p:nvPr>
        </p:nvSpPr>
        <p:spPr>
          <a:xfrm>
            <a:off x="504000" y="1768680"/>
            <a:ext cx="907200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01" name="Shape 101"/>
          <p:cNvSpPr txBox="1">
            <a:spLocks noGrp="1"/>
          </p:cNvSpPr>
          <p:nvPr>
            <p:ph type="body" idx="2"/>
          </p:nvPr>
        </p:nvSpPr>
        <p:spPr>
          <a:xfrm>
            <a:off x="504000" y="1768680"/>
            <a:ext cx="907200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pic>
        <p:nvPicPr>
          <p:cNvPr id="102" name="Shape 102"/>
          <p:cNvPicPr preferRelativeResize="0"/>
          <p:nvPr/>
        </p:nvPicPr>
        <p:blipFill rotWithShape="1">
          <a:blip r:embed="rId2">
            <a:alphaModFix/>
          </a:blip>
          <a:srcRect/>
          <a:stretch/>
        </p:blipFill>
        <p:spPr>
          <a:xfrm>
            <a:off x="2292480" y="1768680"/>
            <a:ext cx="5494680" cy="4384080"/>
          </a:xfrm>
          <a:prstGeom prst="rect">
            <a:avLst/>
          </a:prstGeom>
          <a:noFill/>
          <a:ln>
            <a:noFill/>
          </a:ln>
        </p:spPr>
      </p:pic>
      <p:pic>
        <p:nvPicPr>
          <p:cNvPr id="103" name="Shape 103"/>
          <p:cNvPicPr preferRelativeResize="0"/>
          <p:nvPr/>
        </p:nvPicPr>
        <p:blipFill rotWithShape="1">
          <a:blip r:embed="rId2">
            <a:alphaModFix/>
          </a:blip>
          <a:srcRect/>
          <a:stretch/>
        </p:blipFill>
        <p:spPr>
          <a:xfrm>
            <a:off x="2292480" y="1768680"/>
            <a:ext cx="5494680" cy="43840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5" name="Shape 15"/>
          <p:cNvSpPr txBox="1">
            <a:spLocks noGrp="1"/>
          </p:cNvSpPr>
          <p:nvPr>
            <p:ph type="body" idx="1"/>
          </p:nvPr>
        </p:nvSpPr>
        <p:spPr>
          <a:xfrm>
            <a:off x="504000" y="1768680"/>
            <a:ext cx="907200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8" name="Shape 18"/>
          <p:cNvSpPr txBox="1">
            <a:spLocks noGrp="1"/>
          </p:cNvSpPr>
          <p:nvPr>
            <p:ph type="body" idx="1"/>
          </p:nvPr>
        </p:nvSpPr>
        <p:spPr>
          <a:xfrm>
            <a:off x="504000" y="1768680"/>
            <a:ext cx="442692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9" name="Shape 19"/>
          <p:cNvSpPr txBox="1">
            <a:spLocks noGrp="1"/>
          </p:cNvSpPr>
          <p:nvPr>
            <p:ph type="body" idx="2"/>
          </p:nvPr>
        </p:nvSpPr>
        <p:spPr>
          <a:xfrm>
            <a:off x="5152680" y="1768680"/>
            <a:ext cx="442692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Shape 23"/>
          <p:cNvSpPr txBox="1">
            <a:spLocks noGrp="1"/>
          </p:cNvSpPr>
          <p:nvPr>
            <p:ph type="subTitle" idx="1"/>
          </p:nvPr>
        </p:nvSpPr>
        <p:spPr>
          <a:xfrm>
            <a:off x="504000" y="301320"/>
            <a:ext cx="9072000" cy="585036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6" name="Shape 26"/>
          <p:cNvSpPr txBox="1">
            <a:spLocks noGrp="1"/>
          </p:cNvSpPr>
          <p:nvPr>
            <p:ph type="body" idx="1"/>
          </p:nvPr>
        </p:nvSpPr>
        <p:spPr>
          <a:xfrm>
            <a:off x="50400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27" name="Shape 27"/>
          <p:cNvSpPr txBox="1">
            <a:spLocks noGrp="1"/>
          </p:cNvSpPr>
          <p:nvPr>
            <p:ph type="body" idx="2"/>
          </p:nvPr>
        </p:nvSpPr>
        <p:spPr>
          <a:xfrm>
            <a:off x="504000" y="405864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28" name="Shape 28"/>
          <p:cNvSpPr txBox="1">
            <a:spLocks noGrp="1"/>
          </p:cNvSpPr>
          <p:nvPr>
            <p:ph type="body" idx="3"/>
          </p:nvPr>
        </p:nvSpPr>
        <p:spPr>
          <a:xfrm>
            <a:off x="5152680" y="1768680"/>
            <a:ext cx="442692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1" name="Shape 31"/>
          <p:cNvSpPr txBox="1">
            <a:spLocks noGrp="1"/>
          </p:cNvSpPr>
          <p:nvPr>
            <p:ph type="body" idx="1"/>
          </p:nvPr>
        </p:nvSpPr>
        <p:spPr>
          <a:xfrm>
            <a:off x="504000" y="1768680"/>
            <a:ext cx="442692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2" name="Shape 32"/>
          <p:cNvSpPr txBox="1">
            <a:spLocks noGrp="1"/>
          </p:cNvSpPr>
          <p:nvPr>
            <p:ph type="body" idx="2"/>
          </p:nvPr>
        </p:nvSpPr>
        <p:spPr>
          <a:xfrm>
            <a:off x="515268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3" name="Shape 33"/>
          <p:cNvSpPr txBox="1">
            <a:spLocks noGrp="1"/>
          </p:cNvSpPr>
          <p:nvPr>
            <p:ph type="body" idx="3"/>
          </p:nvPr>
        </p:nvSpPr>
        <p:spPr>
          <a:xfrm>
            <a:off x="5152680" y="405864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6" name="Shape 36"/>
          <p:cNvSpPr txBox="1">
            <a:spLocks noGrp="1"/>
          </p:cNvSpPr>
          <p:nvPr>
            <p:ph type="body" idx="1"/>
          </p:nvPr>
        </p:nvSpPr>
        <p:spPr>
          <a:xfrm>
            <a:off x="50400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7" name="Shape 37"/>
          <p:cNvSpPr txBox="1">
            <a:spLocks noGrp="1"/>
          </p:cNvSpPr>
          <p:nvPr>
            <p:ph type="body" idx="2"/>
          </p:nvPr>
        </p:nvSpPr>
        <p:spPr>
          <a:xfrm>
            <a:off x="5152680" y="1768680"/>
            <a:ext cx="442692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38" name="Shape 38"/>
          <p:cNvSpPr txBox="1">
            <a:spLocks noGrp="1"/>
          </p:cNvSpPr>
          <p:nvPr>
            <p:ph type="body" idx="3"/>
          </p:nvPr>
        </p:nvSpPr>
        <p:spPr>
          <a:xfrm>
            <a:off x="504000" y="4058640"/>
            <a:ext cx="9072000" cy="20908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14">
            <a:alphaModFix/>
          </a:blip>
          <a:srcRect/>
          <a:stretch/>
        </p:blipFill>
        <p:spPr>
          <a:xfrm>
            <a:off x="360" y="0"/>
            <a:ext cx="10076400" cy="7555320"/>
          </a:xfrm>
          <a:prstGeom prst="rect">
            <a:avLst/>
          </a:prstGeom>
          <a:noFill/>
          <a:ln>
            <a:noFill/>
          </a:ln>
        </p:spPr>
      </p:pic>
      <p:sp>
        <p:nvSpPr>
          <p:cNvPr id="7" name="Shape 7"/>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Shape 8"/>
          <p:cNvSpPr txBox="1">
            <a:spLocks noGrp="1"/>
          </p:cNvSpPr>
          <p:nvPr>
            <p:ph type="body" idx="1"/>
          </p:nvPr>
        </p:nvSpPr>
        <p:spPr>
          <a:xfrm>
            <a:off x="504000" y="1768680"/>
            <a:ext cx="907200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504000" y="301320"/>
            <a:ext cx="9072000" cy="1261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7" name="Shape 57"/>
          <p:cNvSpPr txBox="1">
            <a:spLocks noGrp="1"/>
          </p:cNvSpPr>
          <p:nvPr>
            <p:ph type="body" idx="1"/>
          </p:nvPr>
        </p:nvSpPr>
        <p:spPr>
          <a:xfrm>
            <a:off x="504000" y="1768680"/>
            <a:ext cx="9072000" cy="438408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p:nvPr/>
        </p:nvSpPr>
        <p:spPr>
          <a:xfrm>
            <a:off x="1295280" y="1039320"/>
            <a:ext cx="7481520" cy="5471280"/>
          </a:xfrm>
          <a:custGeom>
            <a:avLst/>
            <a:gdLst/>
            <a:ahLst/>
            <a:cxnLst/>
            <a:rect l="0" t="0" r="0" b="0"/>
            <a:pathLst>
              <a:path w="5703" h="3129" extrusionOk="0">
                <a:moveTo>
                  <a:pt x="1722" y="476"/>
                </a:moveTo>
                <a:lnTo>
                  <a:pt x="4097" y="476"/>
                </a:lnTo>
                <a:lnTo>
                  <a:pt x="4378" y="159"/>
                </a:lnTo>
                <a:lnTo>
                  <a:pt x="5237" y="159"/>
                </a:lnTo>
                <a:lnTo>
                  <a:pt x="5303" y="235"/>
                </a:lnTo>
                <a:lnTo>
                  <a:pt x="5556" y="235"/>
                </a:lnTo>
                <a:lnTo>
                  <a:pt x="5556" y="654"/>
                </a:lnTo>
                <a:lnTo>
                  <a:pt x="5628" y="726"/>
                </a:lnTo>
                <a:lnTo>
                  <a:pt x="5628" y="2331"/>
                </a:lnTo>
                <a:lnTo>
                  <a:pt x="5556" y="2391"/>
                </a:lnTo>
                <a:lnTo>
                  <a:pt x="5556" y="2797"/>
                </a:lnTo>
                <a:lnTo>
                  <a:pt x="5278" y="2797"/>
                </a:lnTo>
                <a:lnTo>
                  <a:pt x="5059" y="3070"/>
                </a:lnTo>
                <a:lnTo>
                  <a:pt x="4984" y="2970"/>
                </a:lnTo>
                <a:lnTo>
                  <a:pt x="3981" y="2970"/>
                </a:lnTo>
                <a:lnTo>
                  <a:pt x="3900" y="3070"/>
                </a:lnTo>
                <a:lnTo>
                  <a:pt x="3747" y="2879"/>
                </a:lnTo>
                <a:lnTo>
                  <a:pt x="153" y="2879"/>
                </a:lnTo>
                <a:lnTo>
                  <a:pt x="153" y="159"/>
                </a:lnTo>
                <a:lnTo>
                  <a:pt x="1428" y="159"/>
                </a:lnTo>
                <a:lnTo>
                  <a:pt x="1722" y="476"/>
                </a:lnTo>
                <a:moveTo>
                  <a:pt x="541" y="0"/>
                </a:moveTo>
                <a:lnTo>
                  <a:pt x="181" y="0"/>
                </a:lnTo>
                <a:lnTo>
                  <a:pt x="6" y="181"/>
                </a:lnTo>
                <a:lnTo>
                  <a:pt x="6" y="554"/>
                </a:lnTo>
                <a:lnTo>
                  <a:pt x="94" y="626"/>
                </a:lnTo>
                <a:lnTo>
                  <a:pt x="94" y="1076"/>
                </a:lnTo>
                <a:lnTo>
                  <a:pt x="9" y="1161"/>
                </a:lnTo>
                <a:lnTo>
                  <a:pt x="9" y="1890"/>
                </a:lnTo>
                <a:lnTo>
                  <a:pt x="94" y="1956"/>
                </a:lnTo>
                <a:lnTo>
                  <a:pt x="94" y="2425"/>
                </a:lnTo>
                <a:lnTo>
                  <a:pt x="3" y="2488"/>
                </a:lnTo>
                <a:lnTo>
                  <a:pt x="0" y="2854"/>
                </a:lnTo>
                <a:lnTo>
                  <a:pt x="187" y="3048"/>
                </a:lnTo>
                <a:lnTo>
                  <a:pt x="531" y="3048"/>
                </a:lnTo>
                <a:lnTo>
                  <a:pt x="616" y="2944"/>
                </a:lnTo>
                <a:lnTo>
                  <a:pt x="3256" y="2944"/>
                </a:lnTo>
                <a:lnTo>
                  <a:pt x="3325" y="3048"/>
                </a:lnTo>
                <a:lnTo>
                  <a:pt x="3637" y="3048"/>
                </a:lnTo>
                <a:lnTo>
                  <a:pt x="3716" y="2944"/>
                </a:lnTo>
                <a:lnTo>
                  <a:pt x="3859" y="3129"/>
                </a:lnTo>
                <a:lnTo>
                  <a:pt x="5106" y="3129"/>
                </a:lnTo>
                <a:lnTo>
                  <a:pt x="5250" y="2944"/>
                </a:lnTo>
                <a:lnTo>
                  <a:pt x="5700" y="2944"/>
                </a:lnTo>
                <a:lnTo>
                  <a:pt x="5703" y="91"/>
                </a:lnTo>
                <a:lnTo>
                  <a:pt x="619" y="91"/>
                </a:lnTo>
                <a:lnTo>
                  <a:pt x="541" y="0"/>
                </a:lnTo>
              </a:path>
            </a:pathLst>
          </a:custGeom>
          <a:noFill/>
          <a:ln>
            <a:noFill/>
          </a:ln>
        </p:spPr>
      </p:sp>
      <p:sp>
        <p:nvSpPr>
          <p:cNvPr id="110" name="Shape 110"/>
          <p:cNvSpPr/>
          <p:nvPr/>
        </p:nvSpPr>
        <p:spPr>
          <a:xfrm>
            <a:off x="-2160" y="129600"/>
            <a:ext cx="4378320" cy="566280"/>
          </a:xfrm>
          <a:custGeom>
            <a:avLst/>
            <a:gdLst/>
            <a:ahLst/>
            <a:cxnLst/>
            <a:rect l="0" t="0" r="0" b="0"/>
            <a:pathLst>
              <a:path w="3339" h="326" extrusionOk="0">
                <a:moveTo>
                  <a:pt x="0" y="0"/>
                </a:moveTo>
                <a:lnTo>
                  <a:pt x="1229" y="0"/>
                </a:lnTo>
                <a:lnTo>
                  <a:pt x="1362" y="96"/>
                </a:lnTo>
                <a:lnTo>
                  <a:pt x="2991" y="96"/>
                </a:lnTo>
                <a:lnTo>
                  <a:pt x="3339" y="326"/>
                </a:lnTo>
              </a:path>
            </a:pathLst>
          </a:custGeom>
          <a:noFill/>
          <a:ln w="28425" cap="flat" cmpd="sng">
            <a:solidFill>
              <a:schemeClr val="lt1"/>
            </a:solidFill>
            <a:prstDash val="solid"/>
            <a:miter lim="8000"/>
            <a:headEnd type="none" w="sm" len="sm"/>
            <a:tailEnd type="none" w="sm" len="sm"/>
          </a:ln>
        </p:spPr>
      </p:sp>
      <p:sp>
        <p:nvSpPr>
          <p:cNvPr id="111" name="Shape 111"/>
          <p:cNvSpPr/>
          <p:nvPr/>
        </p:nvSpPr>
        <p:spPr>
          <a:xfrm>
            <a:off x="-2160" y="346320"/>
            <a:ext cx="7460280" cy="599400"/>
          </a:xfrm>
          <a:custGeom>
            <a:avLst/>
            <a:gdLst/>
            <a:ahLst/>
            <a:cxnLst/>
            <a:rect l="0" t="0" r="0" b="0"/>
            <a:pathLst>
              <a:path w="5687" h="345" extrusionOk="0">
                <a:moveTo>
                  <a:pt x="0" y="230"/>
                </a:moveTo>
                <a:lnTo>
                  <a:pt x="2941" y="230"/>
                </a:lnTo>
                <a:lnTo>
                  <a:pt x="3074" y="345"/>
                </a:lnTo>
                <a:lnTo>
                  <a:pt x="3611" y="345"/>
                </a:lnTo>
                <a:lnTo>
                  <a:pt x="3786" y="194"/>
                </a:lnTo>
                <a:lnTo>
                  <a:pt x="4126" y="194"/>
                </a:lnTo>
                <a:lnTo>
                  <a:pt x="4330" y="0"/>
                </a:lnTo>
                <a:lnTo>
                  <a:pt x="5687" y="0"/>
                </a:lnTo>
              </a:path>
            </a:pathLst>
          </a:custGeom>
          <a:noFill/>
          <a:ln w="28425" cap="flat" cmpd="sng">
            <a:solidFill>
              <a:schemeClr val="lt1"/>
            </a:solidFill>
            <a:prstDash val="solid"/>
            <a:miter lim="8000"/>
            <a:headEnd type="none" w="sm" len="sm"/>
            <a:tailEnd type="none" w="sm" len="sm"/>
          </a:ln>
        </p:spPr>
      </p:sp>
      <p:sp>
        <p:nvSpPr>
          <p:cNvPr id="112" name="Shape 112"/>
          <p:cNvSpPr/>
          <p:nvPr/>
        </p:nvSpPr>
        <p:spPr>
          <a:xfrm>
            <a:off x="7462440" y="226080"/>
            <a:ext cx="158040" cy="21204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4299480" y="576720"/>
            <a:ext cx="158040" cy="21204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6925680" y="7239240"/>
            <a:ext cx="3143520" cy="200160"/>
          </a:xfrm>
          <a:custGeom>
            <a:avLst/>
            <a:gdLst/>
            <a:ahLst/>
            <a:cxnLst/>
            <a:rect l="0" t="0" r="0" b="0"/>
            <a:pathLst>
              <a:path w="2158" h="105" extrusionOk="0">
                <a:moveTo>
                  <a:pt x="0" y="0"/>
                </a:moveTo>
                <a:lnTo>
                  <a:pt x="1543" y="0"/>
                </a:lnTo>
                <a:lnTo>
                  <a:pt x="1713" y="105"/>
                </a:lnTo>
                <a:lnTo>
                  <a:pt x="2158" y="105"/>
                </a:lnTo>
              </a:path>
            </a:pathLst>
          </a:custGeom>
          <a:noFill/>
          <a:ln w="28425" cap="flat" cmpd="sng">
            <a:solidFill>
              <a:srgbClr val="FFFFFF"/>
            </a:solidFill>
            <a:prstDash val="solid"/>
            <a:miter lim="8000"/>
            <a:headEnd type="none" w="sm" len="sm"/>
            <a:tailEnd type="none" w="sm" len="sm"/>
          </a:ln>
        </p:spPr>
      </p:sp>
      <p:sp>
        <p:nvSpPr>
          <p:cNvPr id="115" name="Shape 115"/>
          <p:cNvSpPr/>
          <p:nvPr/>
        </p:nvSpPr>
        <p:spPr>
          <a:xfrm>
            <a:off x="3975120" y="6341040"/>
            <a:ext cx="6094080" cy="713160"/>
          </a:xfrm>
          <a:custGeom>
            <a:avLst/>
            <a:gdLst/>
            <a:ahLst/>
            <a:cxnLst/>
            <a:rect l="0" t="0" r="0" b="0"/>
            <a:pathLst>
              <a:path w="4181" h="369" extrusionOk="0">
                <a:moveTo>
                  <a:pt x="4181" y="0"/>
                </a:moveTo>
                <a:lnTo>
                  <a:pt x="3706" y="275"/>
                </a:lnTo>
                <a:lnTo>
                  <a:pt x="1621" y="275"/>
                </a:lnTo>
                <a:lnTo>
                  <a:pt x="1463" y="369"/>
                </a:lnTo>
                <a:lnTo>
                  <a:pt x="0" y="369"/>
                </a:lnTo>
              </a:path>
            </a:pathLst>
          </a:custGeom>
          <a:noFill/>
          <a:ln w="28425" cap="flat" cmpd="sng">
            <a:solidFill>
              <a:srgbClr val="FFFFFF"/>
            </a:solidFill>
            <a:prstDash val="solid"/>
            <a:miter lim="8000"/>
            <a:headEnd type="none" w="sm" len="sm"/>
            <a:tailEnd type="none" w="sm" len="sm"/>
          </a:ln>
        </p:spPr>
      </p:sp>
      <p:sp>
        <p:nvSpPr>
          <p:cNvPr id="116" name="Shape 116"/>
          <p:cNvSpPr/>
          <p:nvPr/>
        </p:nvSpPr>
        <p:spPr>
          <a:xfrm>
            <a:off x="3790440" y="6928560"/>
            <a:ext cx="176040" cy="23616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6829200" y="7133040"/>
            <a:ext cx="176040" cy="23616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504000" y="2844720"/>
            <a:ext cx="9066240" cy="125676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IN" sz="4000" b="1" dirty="0">
                <a:solidFill>
                  <a:srgbClr val="FFFFFF"/>
                </a:solidFill>
                <a:latin typeface="Century Schoolbook"/>
                <a:ea typeface="Century Schoolbook"/>
                <a:cs typeface="Century Schoolbook"/>
                <a:sym typeface="Century Schoolbook"/>
              </a:rPr>
              <a:t>Machine Learning</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IN" sz="4000" b="1" i="0" u="none" strike="noStrike" cap="none" dirty="0">
                <a:solidFill>
                  <a:srgbClr val="FFFFFF"/>
                </a:solidFill>
                <a:latin typeface="Century Schoolbook"/>
                <a:ea typeface="Century Schoolbook"/>
                <a:cs typeface="Century Schoolbook"/>
                <a:sym typeface="Century Schoolbook"/>
              </a:rPr>
              <a:t>[Automated Answering Webapp]</a:t>
            </a:r>
            <a:endParaRPr sz="18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0"/>
        <p:cNvGrpSpPr/>
        <p:nvPr/>
      </p:nvGrpSpPr>
      <p:grpSpPr>
        <a:xfrm>
          <a:off x="0" y="0"/>
          <a:ext cx="0" cy="0"/>
          <a:chOff x="0" y="0"/>
          <a:chExt cx="0" cy="0"/>
        </a:xfrm>
      </p:grpSpPr>
      <p:pic>
        <p:nvPicPr>
          <p:cNvPr id="2" name="demo video">
            <a:hlinkClick r:id="" action="ppaction://media"/>
            <a:extLst>
              <a:ext uri="{FF2B5EF4-FFF2-40B4-BE49-F238E27FC236}">
                <a16:creationId xmlns:a16="http://schemas.microsoft.com/office/drawing/2014/main" id="{DA9816D9-4FDB-4C1E-806F-600E0E0E78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68070"/>
            <a:ext cx="10080625" cy="5667375"/>
          </a:xfrm>
          <a:prstGeom prst="rect">
            <a:avLst/>
          </a:prstGeom>
        </p:spPr>
      </p:pic>
      <p:sp>
        <p:nvSpPr>
          <p:cNvPr id="3" name="TextBox 2">
            <a:extLst>
              <a:ext uri="{FF2B5EF4-FFF2-40B4-BE49-F238E27FC236}">
                <a16:creationId xmlns:a16="http://schemas.microsoft.com/office/drawing/2014/main" id="{73F9DB88-F8D6-4694-9BBB-E60DC19312A5}"/>
              </a:ext>
            </a:extLst>
          </p:cNvPr>
          <p:cNvSpPr txBox="1"/>
          <p:nvPr/>
        </p:nvSpPr>
        <p:spPr>
          <a:xfrm>
            <a:off x="2907270" y="411480"/>
            <a:ext cx="4750018" cy="369332"/>
          </a:xfrm>
          <a:prstGeom prst="rect">
            <a:avLst/>
          </a:prstGeom>
          <a:noFill/>
        </p:spPr>
        <p:txBody>
          <a:bodyPr wrap="none" rtlCol="0">
            <a:spAutoFit/>
          </a:bodyPr>
          <a:lstStyle/>
          <a:p>
            <a:r>
              <a:rPr lang="en-US" sz="1800" dirty="0">
                <a:solidFill>
                  <a:schemeClr val="bg1"/>
                </a:solidFill>
              </a:rPr>
              <a:t>Please ignore the minor sound disturbances.</a:t>
            </a:r>
          </a:p>
        </p:txBody>
      </p:sp>
    </p:spTree>
    <p:extLst>
      <p:ext uri="{BB962C8B-B14F-4D97-AF65-F5344CB8AC3E}">
        <p14:creationId xmlns:p14="http://schemas.microsoft.com/office/powerpoint/2010/main" val="110388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p:nvPr/>
        </p:nvSpPr>
        <p:spPr>
          <a:xfrm>
            <a:off x="503640" y="791640"/>
            <a:ext cx="9138240" cy="4962600"/>
          </a:xfrm>
          <a:prstGeom prst="rect">
            <a:avLst/>
          </a:prstGeom>
          <a:solidFill>
            <a:srgbClr val="2F0E3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647640" y="903240"/>
            <a:ext cx="7766640" cy="9128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i="0" u="none" strike="noStrike" cap="none" dirty="0">
                <a:solidFill>
                  <a:srgbClr val="FFFFFF"/>
                </a:solidFill>
                <a:latin typeface="Arial"/>
                <a:ea typeface="Arial"/>
                <a:cs typeface="Arial"/>
                <a:sym typeface="Arial"/>
              </a:rPr>
              <a:t>Source Code</a:t>
            </a:r>
          </a:p>
          <a:p>
            <a:r>
              <a:rPr lang="en-IN" dirty="0">
                <a:solidFill>
                  <a:srgbClr val="FFFFFF"/>
                </a:solidFill>
              </a:rPr>
              <a:t>GIT Link and Compile Instructions, Solution Hosted URL</a:t>
            </a:r>
            <a:endParaRPr lang="en-IN"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71" name="Shape 171"/>
          <p:cNvPicPr preferRelativeResize="0"/>
          <p:nvPr/>
        </p:nvPicPr>
        <p:blipFill rotWithShape="1">
          <a:blip r:embed="rId3">
            <a:alphaModFix/>
          </a:blip>
          <a:srcRect/>
          <a:stretch/>
        </p:blipFill>
        <p:spPr>
          <a:xfrm>
            <a:off x="3888000" y="6782400"/>
            <a:ext cx="2013480" cy="487080"/>
          </a:xfrm>
          <a:prstGeom prst="rect">
            <a:avLst/>
          </a:prstGeom>
          <a:noFill/>
          <a:ln>
            <a:noFill/>
          </a:ln>
        </p:spPr>
      </p:pic>
      <p:sp>
        <p:nvSpPr>
          <p:cNvPr id="5" name="TextBox 4"/>
          <p:cNvSpPr txBox="1"/>
          <p:nvPr/>
        </p:nvSpPr>
        <p:spPr>
          <a:xfrm>
            <a:off x="800100" y="2082960"/>
            <a:ext cx="8699500" cy="4555093"/>
          </a:xfrm>
          <a:prstGeom prst="rect">
            <a:avLst/>
          </a:prstGeom>
          <a:noFill/>
        </p:spPr>
        <p:txBody>
          <a:bodyPr wrap="square" rtlCol="0">
            <a:spAutoFit/>
          </a:bodyPr>
          <a:lstStyle/>
          <a:p>
            <a:r>
              <a:rPr lang="en-US" sz="2400" dirty="0">
                <a:solidFill>
                  <a:schemeClr val="bg1"/>
                </a:solidFill>
              </a:rPr>
              <a:t>GIT URL: https://github.com/codex-hammer/hackathon</a:t>
            </a:r>
          </a:p>
          <a:p>
            <a:endParaRPr lang="en-US" dirty="0">
              <a:solidFill>
                <a:schemeClr val="bg1"/>
              </a:solidFill>
            </a:endParaRPr>
          </a:p>
          <a:p>
            <a:r>
              <a:rPr lang="en-US" sz="2400" dirty="0">
                <a:solidFill>
                  <a:schemeClr val="bg1"/>
                </a:solidFill>
              </a:rPr>
              <a:t>Compile Instructions</a:t>
            </a:r>
            <a:r>
              <a:rPr lang="en-US" dirty="0">
                <a:solidFill>
                  <a:schemeClr val="bg1"/>
                </a:solidFill>
              </a:rPr>
              <a:t>: </a:t>
            </a:r>
            <a:r>
              <a:rPr lang="en-US" sz="2800" dirty="0">
                <a:solidFill>
                  <a:schemeClr val="bg1"/>
                </a:solidFill>
              </a:rPr>
              <a:t>Provided in the </a:t>
            </a:r>
            <a:r>
              <a:rPr lang="en-US" sz="2800" b="1" dirty="0">
                <a:solidFill>
                  <a:schemeClr val="bg1"/>
                </a:solidFill>
              </a:rPr>
              <a:t>README of the Git repository</a:t>
            </a:r>
            <a:r>
              <a:rPr lang="en-US" sz="2800" dirty="0">
                <a:solidFill>
                  <a:schemeClr val="bg1"/>
                </a:solidFill>
              </a:rPr>
              <a:t> as well as in the root folder of the app in the file ‘</a:t>
            </a:r>
            <a:r>
              <a:rPr lang="en-US" sz="2800" b="1" dirty="0">
                <a:solidFill>
                  <a:schemeClr val="bg1"/>
                </a:solidFill>
              </a:rPr>
              <a:t>Compile Instructions.txt</a:t>
            </a:r>
            <a:r>
              <a:rPr lang="en-US" sz="2800" dirty="0">
                <a:solidFill>
                  <a:schemeClr val="bg1"/>
                </a:solidFill>
              </a:rPr>
              <a:t>’.</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algn="ctr"/>
            <a:endParaRPr lang="en-US" dirty="0">
              <a:solidFill>
                <a:schemeClr val="bg1"/>
              </a:solidFill>
            </a:endParaRPr>
          </a:p>
        </p:txBody>
      </p:sp>
    </p:spTree>
    <p:extLst>
      <p:ext uri="{BB962C8B-B14F-4D97-AF65-F5344CB8AC3E}">
        <p14:creationId xmlns:p14="http://schemas.microsoft.com/office/powerpoint/2010/main" val="29856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p:nvPr/>
        </p:nvSpPr>
        <p:spPr>
          <a:xfrm>
            <a:off x="503640" y="791640"/>
            <a:ext cx="9138240" cy="4962600"/>
          </a:xfrm>
          <a:prstGeom prst="rect">
            <a:avLst/>
          </a:prstGeom>
          <a:solidFill>
            <a:srgbClr val="2F0E3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647640" y="903240"/>
            <a:ext cx="8864660" cy="8366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i="0" u="none" strike="noStrike" cap="none" dirty="0">
                <a:solidFill>
                  <a:srgbClr val="FFFFFF"/>
                </a:solidFill>
                <a:latin typeface="Arial"/>
                <a:ea typeface="Arial"/>
                <a:cs typeface="Arial"/>
                <a:sym typeface="Arial"/>
              </a:rPr>
              <a:t>Completeness</a:t>
            </a:r>
          </a:p>
          <a:p>
            <a:r>
              <a:rPr lang="en-IN" dirty="0">
                <a:solidFill>
                  <a:srgbClr val="FFFFFF"/>
                </a:solidFill>
              </a:rPr>
              <a:t>Mark the area’s which have been completed and tested. They will be a part of the evaluation parameters.</a:t>
            </a:r>
            <a:endParaRPr lang="en-IN"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71" name="Shape 171"/>
          <p:cNvPicPr preferRelativeResize="0"/>
          <p:nvPr/>
        </p:nvPicPr>
        <p:blipFill rotWithShape="1">
          <a:blip r:embed="rId3">
            <a:alphaModFix/>
          </a:blip>
          <a:srcRect/>
          <a:stretch/>
        </p:blipFill>
        <p:spPr>
          <a:xfrm>
            <a:off x="3888000" y="6782400"/>
            <a:ext cx="2013480" cy="487080"/>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1634932791"/>
              </p:ext>
            </p:extLst>
          </p:nvPr>
        </p:nvGraphicFramePr>
        <p:xfrm>
          <a:off x="956204" y="2435240"/>
          <a:ext cx="8365596" cy="2296160"/>
        </p:xfrm>
        <a:graphic>
          <a:graphicData uri="http://schemas.openxmlformats.org/drawingml/2006/table">
            <a:tbl>
              <a:tblPr firstRow="1" bandRow="1">
                <a:tableStyleId>{00A15C55-8517-42AA-B614-E9B94910E393}</a:tableStyleId>
              </a:tblPr>
              <a:tblGrid>
                <a:gridCol w="4182798">
                  <a:extLst>
                    <a:ext uri="{9D8B030D-6E8A-4147-A177-3AD203B41FA5}">
                      <a16:colId xmlns:a16="http://schemas.microsoft.com/office/drawing/2014/main" val="20000"/>
                    </a:ext>
                  </a:extLst>
                </a:gridCol>
                <a:gridCol w="4182798">
                  <a:extLst>
                    <a:ext uri="{9D8B030D-6E8A-4147-A177-3AD203B41FA5}">
                      <a16:colId xmlns:a16="http://schemas.microsoft.com/office/drawing/2014/main" val="20001"/>
                    </a:ext>
                  </a:extLst>
                </a:gridCol>
              </a:tblGrid>
              <a:tr h="370840">
                <a:tc>
                  <a:txBody>
                    <a:bodyPr/>
                    <a:lstStyle/>
                    <a:p>
                      <a:pPr algn="ctr"/>
                      <a:r>
                        <a:rPr lang="en-US" dirty="0"/>
                        <a:t>Area</a:t>
                      </a:r>
                    </a:p>
                  </a:txBody>
                  <a:tcPr/>
                </a:tc>
                <a:tc>
                  <a:txBody>
                    <a:bodyPr/>
                    <a:lstStyle/>
                    <a:p>
                      <a:pPr algn="ctr"/>
                      <a:r>
                        <a:rPr lang="en-US" dirty="0"/>
                        <a:t>Description</a:t>
                      </a:r>
                    </a:p>
                  </a:txBody>
                  <a:tcPr/>
                </a:tc>
                <a:extLst>
                  <a:ext uri="{0D108BD9-81ED-4DB2-BD59-A6C34878D82A}">
                    <a16:rowId xmlns:a16="http://schemas.microsoft.com/office/drawing/2014/main" val="10000"/>
                  </a:ext>
                </a:extLst>
              </a:tr>
              <a:tr h="370840">
                <a:tc>
                  <a:txBody>
                    <a:bodyPr/>
                    <a:lstStyle/>
                    <a:p>
                      <a:r>
                        <a:rPr lang="en-US" dirty="0"/>
                        <a:t>Performance </a:t>
                      </a:r>
                      <a:r>
                        <a:rPr lang="mr-IN" dirty="0"/>
                        <a:t>–</a:t>
                      </a:r>
                      <a:r>
                        <a:rPr lang="en-US" dirty="0"/>
                        <a:t> How did</a:t>
                      </a:r>
                      <a:r>
                        <a:rPr lang="en-US" baseline="0" dirty="0"/>
                        <a:t> you measure the performance of this system.</a:t>
                      </a:r>
                      <a:endParaRPr lang="en-US" dirty="0"/>
                    </a:p>
                  </a:txBody>
                  <a:tcPr/>
                </a:tc>
                <a:tc>
                  <a:txBody>
                    <a:bodyPr/>
                    <a:lstStyle/>
                    <a:p>
                      <a:r>
                        <a:rPr lang="en-US" dirty="0"/>
                        <a:t>By testing with queries in the sampleOutput.xlsx file and with some self formed queries.</a:t>
                      </a:r>
                    </a:p>
                  </a:txBody>
                  <a:tcPr/>
                </a:tc>
                <a:extLst>
                  <a:ext uri="{0D108BD9-81ED-4DB2-BD59-A6C34878D82A}">
                    <a16:rowId xmlns:a16="http://schemas.microsoft.com/office/drawing/2014/main" val="10001"/>
                  </a:ext>
                </a:extLst>
              </a:tr>
              <a:tr h="370840">
                <a:tc>
                  <a:txBody>
                    <a:bodyPr/>
                    <a:lstStyle/>
                    <a:p>
                      <a:r>
                        <a:rPr lang="en-US" dirty="0"/>
                        <a:t>Usability </a:t>
                      </a:r>
                      <a:r>
                        <a:rPr lang="mr-IN" dirty="0"/>
                        <a:t>–</a:t>
                      </a:r>
                      <a:r>
                        <a:rPr lang="en-US" dirty="0"/>
                        <a:t> How usable is your solution</a:t>
                      </a:r>
                    </a:p>
                  </a:txBody>
                  <a:tcPr/>
                </a:tc>
                <a:tc>
                  <a:txBody>
                    <a:bodyPr/>
                    <a:lstStyle/>
                    <a:p>
                      <a:r>
                        <a:rPr lang="en-US" dirty="0"/>
                        <a:t>Anyone with a browser can use this application.</a:t>
                      </a:r>
                    </a:p>
                  </a:txBody>
                  <a:tcPr/>
                </a:tc>
                <a:extLst>
                  <a:ext uri="{0D108BD9-81ED-4DB2-BD59-A6C34878D82A}">
                    <a16:rowId xmlns:a16="http://schemas.microsoft.com/office/drawing/2014/main" val="10002"/>
                  </a:ext>
                </a:extLst>
              </a:tr>
              <a:tr h="370840">
                <a:tc>
                  <a:txBody>
                    <a:bodyPr/>
                    <a:lstStyle/>
                    <a:p>
                      <a:r>
                        <a:rPr lang="en-US" dirty="0"/>
                        <a:t>Completeness </a:t>
                      </a:r>
                      <a:r>
                        <a:rPr lang="mr-IN" dirty="0"/>
                        <a:t>–</a:t>
                      </a:r>
                      <a:r>
                        <a:rPr lang="en-US" dirty="0"/>
                        <a:t> What has been completed.</a:t>
                      </a:r>
                    </a:p>
                  </a:txBody>
                  <a:tcPr/>
                </a:tc>
                <a:tc>
                  <a:txBody>
                    <a:bodyPr/>
                    <a:lstStyle/>
                    <a:p>
                      <a:r>
                        <a:rPr lang="en-US" dirty="0"/>
                        <a:t>The required deliverables of the project are completed.</a:t>
                      </a:r>
                    </a:p>
                  </a:txBody>
                  <a:tcPr/>
                </a:tc>
                <a:extLst>
                  <a:ext uri="{0D108BD9-81ED-4DB2-BD59-A6C34878D82A}">
                    <a16:rowId xmlns:a16="http://schemas.microsoft.com/office/drawing/2014/main" val="10003"/>
                  </a:ext>
                </a:extLst>
              </a:tr>
              <a:tr h="370840">
                <a:tc>
                  <a:txBody>
                    <a:bodyPr/>
                    <a:lstStyle/>
                    <a:p>
                      <a:r>
                        <a:rPr lang="en-US" dirty="0"/>
                        <a:t>Pending </a:t>
                      </a:r>
                      <a:r>
                        <a:rPr lang="mr-IN" dirty="0"/>
                        <a:t>–</a:t>
                      </a:r>
                      <a:r>
                        <a:rPr lang="en-US" dirty="0"/>
                        <a:t> What are the items which are pending</a:t>
                      </a:r>
                    </a:p>
                  </a:txBody>
                  <a:tcPr/>
                </a:tc>
                <a:tc>
                  <a:txBody>
                    <a:bodyPr/>
                    <a:lstStyle/>
                    <a:p>
                      <a:r>
                        <a:rPr lang="en-US" dirty="0"/>
                        <a:t>Taking input for approval/disapproval of the solutions from the user.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6184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p:nvPr/>
        </p:nvSpPr>
        <p:spPr>
          <a:xfrm>
            <a:off x="503640" y="791640"/>
            <a:ext cx="9138240" cy="4962600"/>
          </a:xfrm>
          <a:prstGeom prst="rect">
            <a:avLst/>
          </a:prstGeom>
          <a:solidFill>
            <a:srgbClr val="2F0E3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647640" y="903240"/>
            <a:ext cx="7766640" cy="8747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i="0" u="none" strike="noStrike" cap="none" dirty="0">
                <a:solidFill>
                  <a:srgbClr val="FFFFFF"/>
                </a:solidFill>
                <a:latin typeface="Arial"/>
                <a:ea typeface="Arial"/>
                <a:cs typeface="Arial"/>
                <a:sym typeface="Arial"/>
              </a:rPr>
              <a:t>Possible Improvement</a:t>
            </a:r>
          </a:p>
          <a:p>
            <a:r>
              <a:rPr lang="en-IN" dirty="0">
                <a:solidFill>
                  <a:srgbClr val="FFFFFF"/>
                </a:solidFill>
              </a:rPr>
              <a:t>Any Improvements you want to add?</a:t>
            </a:r>
            <a:endParaRPr lang="en-IN"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71" name="Shape 171"/>
          <p:cNvPicPr preferRelativeResize="0"/>
          <p:nvPr/>
        </p:nvPicPr>
        <p:blipFill rotWithShape="1">
          <a:blip r:embed="rId3">
            <a:alphaModFix/>
          </a:blip>
          <a:srcRect/>
          <a:stretch/>
        </p:blipFill>
        <p:spPr>
          <a:xfrm>
            <a:off x="3888000" y="6782400"/>
            <a:ext cx="2013480" cy="487080"/>
          </a:xfrm>
          <a:prstGeom prst="rect">
            <a:avLst/>
          </a:prstGeom>
          <a:noFill/>
          <a:ln>
            <a:noFill/>
          </a:ln>
        </p:spPr>
      </p:pic>
      <p:sp>
        <p:nvSpPr>
          <p:cNvPr id="17" name="TextBox 16"/>
          <p:cNvSpPr txBox="1"/>
          <p:nvPr/>
        </p:nvSpPr>
        <p:spPr>
          <a:xfrm>
            <a:off x="800100" y="2082960"/>
            <a:ext cx="8699500" cy="304698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2400" dirty="0">
                <a:solidFill>
                  <a:schemeClr val="bg1"/>
                </a:solidFill>
              </a:rPr>
              <a:t>The Image solutions in the Troubleshooting document could not be processed due to the inability of python language to do so as for now.</a:t>
            </a:r>
          </a:p>
          <a:p>
            <a:pPr marL="285750" indent="-285750">
              <a:buClr>
                <a:schemeClr val="bg1"/>
              </a:buClr>
              <a:buFont typeface="Arial" panose="020B0604020202020204" pitchFamily="34" charset="0"/>
              <a:buChar char="•"/>
            </a:pPr>
            <a:r>
              <a:rPr lang="en-US" sz="2400" dirty="0">
                <a:solidFill>
                  <a:schemeClr val="bg1"/>
                </a:solidFill>
              </a:rPr>
              <a:t>Weights could be assigned to emphasize the solutions according to how frequently users got helped by the particular solutions.</a:t>
            </a:r>
          </a:p>
          <a:p>
            <a:pPr marL="285750" indent="-285750">
              <a:buClr>
                <a:schemeClr val="bg1"/>
              </a:buClr>
              <a:buFont typeface="Arial" panose="020B0604020202020204" pitchFamily="34" charset="0"/>
              <a:buChar char="•"/>
            </a:pPr>
            <a:r>
              <a:rPr lang="en-US" sz="2400" dirty="0">
                <a:solidFill>
                  <a:schemeClr val="bg1"/>
                </a:solidFill>
              </a:rPr>
              <a:t>Fetching/Scraping information from the internet when user problems go out of context range of the available dataset.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p:nvPr/>
        </p:nvSpPr>
        <p:spPr>
          <a:xfrm>
            <a:off x="648000" y="720000"/>
            <a:ext cx="9138240" cy="4962600"/>
          </a:xfrm>
          <a:prstGeom prst="rect">
            <a:avLst/>
          </a:prstGeom>
          <a:solidFill>
            <a:srgbClr val="2F0E3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647640" y="903240"/>
            <a:ext cx="7766640" cy="11797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42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pic>
        <p:nvPicPr>
          <p:cNvPr id="178" name="Shape 178"/>
          <p:cNvPicPr preferRelativeResize="0"/>
          <p:nvPr/>
        </p:nvPicPr>
        <p:blipFill rotWithShape="1">
          <a:blip r:embed="rId3">
            <a:alphaModFix/>
          </a:blip>
          <a:srcRect/>
          <a:stretch/>
        </p:blipFill>
        <p:spPr>
          <a:xfrm>
            <a:off x="1008000" y="2376000"/>
            <a:ext cx="8312040" cy="1859760"/>
          </a:xfrm>
          <a:prstGeom prst="rect">
            <a:avLst/>
          </a:prstGeom>
          <a:noFill/>
          <a:ln>
            <a:noFill/>
          </a:ln>
        </p:spPr>
      </p:pic>
      <p:pic>
        <p:nvPicPr>
          <p:cNvPr id="179" name="Shape 179"/>
          <p:cNvPicPr preferRelativeResize="0"/>
          <p:nvPr/>
        </p:nvPicPr>
        <p:blipFill rotWithShape="1">
          <a:blip r:embed="rId4">
            <a:alphaModFix/>
          </a:blip>
          <a:srcRect/>
          <a:stretch/>
        </p:blipFill>
        <p:spPr>
          <a:xfrm>
            <a:off x="3888000" y="6782400"/>
            <a:ext cx="2013480" cy="4870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503640" y="791640"/>
            <a:ext cx="9138240" cy="4962600"/>
          </a:xfrm>
          <a:prstGeom prst="rect">
            <a:avLst/>
          </a:prstGeom>
          <a:solidFill>
            <a:srgbClr val="2F0E3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124" name="Shape 124"/>
          <p:cNvSpPr/>
          <p:nvPr/>
        </p:nvSpPr>
        <p:spPr>
          <a:xfrm>
            <a:off x="647640" y="903240"/>
            <a:ext cx="7766640" cy="9001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i="0" u="none" strike="noStrike" cap="none" dirty="0">
                <a:solidFill>
                  <a:srgbClr val="FFFFFF"/>
                </a:solidFill>
                <a:latin typeface="Arial"/>
                <a:ea typeface="Arial"/>
                <a:cs typeface="Arial"/>
                <a:sym typeface="Arial"/>
              </a:rPr>
              <a:t>About You</a:t>
            </a:r>
          </a:p>
          <a:p>
            <a:r>
              <a:rPr lang="en-IN" dirty="0">
                <a:solidFill>
                  <a:srgbClr val="FFFFFF"/>
                </a:solidFill>
              </a:rPr>
              <a:t>A few words about you. What do you do, Where do you work, what are your interests..</a:t>
            </a:r>
            <a:endParaRPr lang="en-IN"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3888000" y="6710400"/>
            <a:ext cx="2013480" cy="487080"/>
          </a:xfrm>
          <a:prstGeom prst="rect">
            <a:avLst/>
          </a:prstGeom>
          <a:noFill/>
          <a:ln>
            <a:noFill/>
          </a:ln>
        </p:spPr>
      </p:pic>
      <p:sp>
        <p:nvSpPr>
          <p:cNvPr id="2" name="TextBox 1"/>
          <p:cNvSpPr txBox="1"/>
          <p:nvPr/>
        </p:nvSpPr>
        <p:spPr>
          <a:xfrm>
            <a:off x="800100" y="2082960"/>
            <a:ext cx="8699500" cy="4493538"/>
          </a:xfrm>
          <a:prstGeom prst="rect">
            <a:avLst/>
          </a:prstGeom>
          <a:noFill/>
        </p:spPr>
        <p:txBody>
          <a:bodyPr wrap="square" rtlCol="0">
            <a:spAutoFit/>
          </a:bodyPr>
          <a:lstStyle/>
          <a:p>
            <a:pPr algn="ctr"/>
            <a:r>
              <a:rPr lang="en-US" sz="1800" dirty="0">
                <a:solidFill>
                  <a:schemeClr val="bg1"/>
                </a:solidFill>
              </a:rPr>
              <a:t>I am a 3</a:t>
            </a:r>
            <a:r>
              <a:rPr lang="en-US" sz="1800" baseline="30000" dirty="0">
                <a:solidFill>
                  <a:schemeClr val="bg1"/>
                </a:solidFill>
              </a:rPr>
              <a:t>rd</a:t>
            </a:r>
            <a:r>
              <a:rPr lang="en-US" sz="1800" dirty="0">
                <a:solidFill>
                  <a:schemeClr val="bg1"/>
                </a:solidFill>
              </a:rPr>
              <a:t> year Undergraduate. I am completing my B.Tech degree in IT from Jaypee Institute of information technology, Noida. I am a machine learning enthusiast and love developing practical products combining web and Machine learning or Android and Machine Learning.</a:t>
            </a:r>
          </a:p>
          <a:p>
            <a:endParaRPr lang="en-US" sz="1800"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algn="ctr"/>
            <a:endParaRPr 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503640" y="791640"/>
            <a:ext cx="9138240" cy="4962600"/>
          </a:xfrm>
          <a:prstGeom prst="rect">
            <a:avLst/>
          </a:prstGeom>
          <a:solidFill>
            <a:srgbClr val="2F0E3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124" name="Shape 124"/>
          <p:cNvSpPr/>
          <p:nvPr/>
        </p:nvSpPr>
        <p:spPr>
          <a:xfrm>
            <a:off x="647640" y="903240"/>
            <a:ext cx="7766640" cy="11797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i="0" u="none" strike="noStrike" cap="none" dirty="0">
                <a:solidFill>
                  <a:srgbClr val="FFFFFF"/>
                </a:solidFill>
                <a:latin typeface="Arial"/>
                <a:ea typeface="Arial"/>
                <a:cs typeface="Arial"/>
                <a:sym typeface="Arial"/>
              </a:rPr>
              <a:t>Core </a:t>
            </a:r>
            <a:r>
              <a:rPr lang="en-IN" sz="3600" b="1" dirty="0">
                <a:solidFill>
                  <a:srgbClr val="FFFFFF"/>
                </a:solidFill>
              </a:rPr>
              <a:t>I</a:t>
            </a:r>
            <a:r>
              <a:rPr lang="en-IN" sz="3600" b="1" i="0" u="none" strike="noStrike" cap="none" dirty="0">
                <a:solidFill>
                  <a:srgbClr val="FFFFFF"/>
                </a:solidFill>
                <a:latin typeface="Arial"/>
                <a:ea typeface="Arial"/>
                <a:cs typeface="Arial"/>
                <a:sym typeface="Arial"/>
              </a:rPr>
              <a:t>dea</a:t>
            </a:r>
          </a:p>
          <a:p>
            <a:r>
              <a:rPr lang="en-IN" dirty="0">
                <a:solidFill>
                  <a:srgbClr val="FFFFFF"/>
                </a:solidFill>
              </a:rPr>
              <a:t>Explain the given problem statement in your words</a:t>
            </a:r>
            <a:endParaRPr lang="en-IN"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3888000" y="6710400"/>
            <a:ext cx="2013480" cy="487080"/>
          </a:xfrm>
          <a:prstGeom prst="rect">
            <a:avLst/>
          </a:prstGeom>
          <a:noFill/>
          <a:ln>
            <a:noFill/>
          </a:ln>
        </p:spPr>
      </p:pic>
      <p:sp>
        <p:nvSpPr>
          <p:cNvPr id="2" name="TextBox 1"/>
          <p:cNvSpPr txBox="1"/>
          <p:nvPr/>
        </p:nvSpPr>
        <p:spPr>
          <a:xfrm>
            <a:off x="800100" y="2082960"/>
            <a:ext cx="8699500" cy="2031325"/>
          </a:xfrm>
          <a:prstGeom prst="rect">
            <a:avLst/>
          </a:prstGeom>
          <a:noFill/>
        </p:spPr>
        <p:txBody>
          <a:bodyPr wrap="square" rtlCol="0">
            <a:spAutoFit/>
          </a:bodyPr>
          <a:lstStyle/>
          <a:p>
            <a:pPr algn="ctr"/>
            <a:r>
              <a:rPr lang="en-US" sz="1800" dirty="0">
                <a:solidFill>
                  <a:schemeClr val="bg1"/>
                </a:solidFill>
              </a:rPr>
              <a:t>To ease the workload of the customer care staff of ABC corp., it is required to build a system that automates the task of solving user queries and problems. The required system must generate relevant answers for a user query based on previous responses by the consulting team and the user manuals that the consultants refer for solving FAQs. The system should understand queries based on context and should map it to most similar query that has already been asked before in some way or the other.</a:t>
            </a:r>
          </a:p>
        </p:txBody>
      </p:sp>
    </p:spTree>
    <p:extLst>
      <p:ext uri="{BB962C8B-B14F-4D97-AF65-F5344CB8AC3E}">
        <p14:creationId xmlns:p14="http://schemas.microsoft.com/office/powerpoint/2010/main" val="89351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438745" y="701040"/>
            <a:ext cx="9138240" cy="5317200"/>
          </a:xfrm>
          <a:prstGeom prst="rect">
            <a:avLst/>
          </a:prstGeom>
          <a:solidFill>
            <a:srgbClr val="2F0E3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124" name="Shape 124"/>
          <p:cNvSpPr/>
          <p:nvPr/>
        </p:nvSpPr>
        <p:spPr>
          <a:xfrm>
            <a:off x="647640" y="903240"/>
            <a:ext cx="7766640" cy="11797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dirty="0">
                <a:solidFill>
                  <a:srgbClr val="FFFFFF"/>
                </a:solidFill>
              </a:rPr>
              <a:t>Implementation</a:t>
            </a:r>
            <a:r>
              <a:rPr lang="en-IN" sz="3600" b="1" i="0" u="none" strike="noStrike" cap="none" dirty="0">
                <a:solidFill>
                  <a:srgbClr val="FFFFFF"/>
                </a:solidFill>
                <a:latin typeface="Arial"/>
                <a:ea typeface="Arial"/>
                <a:cs typeface="Arial"/>
                <a:sym typeface="Arial"/>
              </a:rPr>
              <a:t> Overview</a:t>
            </a:r>
          </a:p>
          <a:p>
            <a:r>
              <a:rPr lang="en-IN" dirty="0">
                <a:solidFill>
                  <a:srgbClr val="FFFFFF"/>
                </a:solidFill>
              </a:rPr>
              <a:t>Explain the solution submitted in your words</a:t>
            </a:r>
            <a:endParaRPr lang="en-IN" dirty="0"/>
          </a:p>
          <a:p>
            <a:pPr marL="0" marR="0" lvl="0" indent="0" algn="l" rtl="0">
              <a:lnSpc>
                <a:spcPct val="100000"/>
              </a:lnSpc>
              <a:spcBef>
                <a:spcPts val="0"/>
              </a:spcBef>
              <a:spcAft>
                <a:spcPts val="0"/>
              </a:spcAft>
              <a:buNone/>
            </a:pPr>
            <a:endParaRPr b="0" i="0" u="none" strike="noStrike" cap="none" dirty="0">
              <a:solidFill>
                <a:srgbClr val="000000"/>
              </a:solidFil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3888000" y="6710400"/>
            <a:ext cx="2013480" cy="487080"/>
          </a:xfrm>
          <a:prstGeom prst="rect">
            <a:avLst/>
          </a:prstGeom>
          <a:noFill/>
          <a:ln>
            <a:noFill/>
          </a:ln>
        </p:spPr>
      </p:pic>
      <p:sp>
        <p:nvSpPr>
          <p:cNvPr id="2" name="TextBox 1">
            <a:extLst>
              <a:ext uri="{FF2B5EF4-FFF2-40B4-BE49-F238E27FC236}">
                <a16:creationId xmlns:a16="http://schemas.microsoft.com/office/drawing/2014/main" id="{FF0FC3F4-C8A8-4B72-8092-742F2828967B}"/>
              </a:ext>
            </a:extLst>
          </p:cNvPr>
          <p:cNvSpPr txBox="1"/>
          <p:nvPr/>
        </p:nvSpPr>
        <p:spPr>
          <a:xfrm>
            <a:off x="777240" y="2047922"/>
            <a:ext cx="8799745" cy="3970318"/>
          </a:xfrm>
          <a:prstGeom prst="rect">
            <a:avLst/>
          </a:prstGeom>
          <a:noFill/>
        </p:spPr>
        <p:txBody>
          <a:bodyPr wrap="square" rtlCol="0">
            <a:spAutoFit/>
          </a:bodyPr>
          <a:lstStyle/>
          <a:p>
            <a:r>
              <a:rPr lang="en-US" sz="1800" dirty="0">
                <a:solidFill>
                  <a:schemeClr val="bg1"/>
                </a:solidFill>
              </a:rPr>
              <a:t>A webapp is created which hits the API written in python and flask.</a:t>
            </a:r>
          </a:p>
          <a:p>
            <a:endParaRPr lang="en-US" sz="1800" dirty="0">
              <a:solidFill>
                <a:schemeClr val="bg1"/>
              </a:solidFill>
            </a:endParaRPr>
          </a:p>
          <a:p>
            <a:r>
              <a:rPr lang="en-US" sz="1800" dirty="0">
                <a:solidFill>
                  <a:schemeClr val="bg1"/>
                </a:solidFill>
              </a:rPr>
              <a:t>WebApp is divided in 2 parts – Query asking and Troubleshoot guide search.</a:t>
            </a:r>
          </a:p>
          <a:p>
            <a:endParaRPr lang="en-US" sz="1800" dirty="0">
              <a:solidFill>
                <a:schemeClr val="bg1"/>
              </a:solidFill>
            </a:endParaRPr>
          </a:p>
          <a:p>
            <a:r>
              <a:rPr lang="en-US" sz="1800" dirty="0">
                <a:solidFill>
                  <a:schemeClr val="bg1"/>
                </a:solidFill>
              </a:rPr>
              <a:t>Two NLP techniques are used in layers to find the most similar query in the User-Manuals and in the Sample Input to the user query.</a:t>
            </a:r>
          </a:p>
          <a:p>
            <a:endParaRPr lang="en-US" sz="1800" dirty="0">
              <a:solidFill>
                <a:schemeClr val="bg1"/>
              </a:solidFill>
            </a:endParaRPr>
          </a:p>
          <a:p>
            <a:r>
              <a:rPr lang="en-US" sz="1800" dirty="0">
                <a:solidFill>
                  <a:schemeClr val="bg1"/>
                </a:solidFill>
              </a:rPr>
              <a:t>Firstly the 10 most similar queries are generated using the basic Tf-Idf model.</a:t>
            </a:r>
          </a:p>
          <a:p>
            <a:endParaRPr lang="en-US" sz="1800" dirty="0">
              <a:solidFill>
                <a:schemeClr val="bg1"/>
              </a:solidFill>
            </a:endParaRPr>
          </a:p>
          <a:p>
            <a:r>
              <a:rPr lang="en-US" sz="1800" dirty="0">
                <a:solidFill>
                  <a:schemeClr val="bg1"/>
                </a:solidFill>
              </a:rPr>
              <a:t>Then the most similar query out of those 10 is decided by using the LSI model.</a:t>
            </a:r>
          </a:p>
          <a:p>
            <a:endParaRPr lang="en-US" sz="1800" dirty="0">
              <a:solidFill>
                <a:schemeClr val="bg1"/>
              </a:solidFill>
            </a:endParaRPr>
          </a:p>
          <a:p>
            <a:r>
              <a:rPr lang="en-US" sz="1800" dirty="0">
                <a:solidFill>
                  <a:schemeClr val="bg1"/>
                </a:solidFill>
              </a:rPr>
              <a:t>The solution that maps to this query is returned to the user to see if it helps him or not.</a:t>
            </a:r>
          </a:p>
          <a:p>
            <a:endParaRPr lang="en-US" sz="1800" dirty="0">
              <a:solidFill>
                <a:schemeClr val="bg1"/>
              </a:solidFill>
            </a:endParaRPr>
          </a:p>
        </p:txBody>
      </p:sp>
    </p:spTree>
    <p:extLst>
      <p:ext uri="{BB962C8B-B14F-4D97-AF65-F5344CB8AC3E}">
        <p14:creationId xmlns:p14="http://schemas.microsoft.com/office/powerpoint/2010/main" val="48816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p:nvPr/>
        </p:nvSpPr>
        <p:spPr>
          <a:xfrm>
            <a:off x="503640" y="755640"/>
            <a:ext cx="9138240" cy="5416560"/>
          </a:xfrm>
          <a:prstGeom prst="rect">
            <a:avLst/>
          </a:prstGeom>
          <a:solidFill>
            <a:srgbClr val="2F0E3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138" name="Shape 138"/>
          <p:cNvSpPr/>
          <p:nvPr/>
        </p:nvSpPr>
        <p:spPr>
          <a:xfrm>
            <a:off x="647640" y="903240"/>
            <a:ext cx="8864660" cy="9255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i="0" u="none" strike="noStrike" cap="none" dirty="0">
                <a:solidFill>
                  <a:srgbClr val="FFFFFF"/>
                </a:solidFill>
                <a:latin typeface="Arial"/>
                <a:ea typeface="Arial"/>
                <a:cs typeface="Arial"/>
                <a:sym typeface="Arial"/>
              </a:rPr>
              <a:t>Technology/Tool/Components used</a:t>
            </a:r>
          </a:p>
          <a:p>
            <a:r>
              <a:rPr lang="en-IN" dirty="0">
                <a:solidFill>
                  <a:srgbClr val="FFFFFF"/>
                </a:solidFill>
              </a:rPr>
              <a:t>Explain the Technologies, Languages used in your solution.</a:t>
            </a:r>
            <a:endParaRPr lang="en-IN"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39" name="Shape 139"/>
          <p:cNvPicPr preferRelativeResize="0"/>
          <p:nvPr/>
        </p:nvPicPr>
        <p:blipFill rotWithShape="1">
          <a:blip r:embed="rId3">
            <a:alphaModFix/>
          </a:blip>
          <a:srcRect/>
          <a:stretch/>
        </p:blipFill>
        <p:spPr>
          <a:xfrm>
            <a:off x="3888000" y="6782400"/>
            <a:ext cx="2013480" cy="487080"/>
          </a:xfrm>
          <a:prstGeom prst="rect">
            <a:avLst/>
          </a:prstGeom>
          <a:noFill/>
          <a:ln>
            <a:noFill/>
          </a:ln>
        </p:spPr>
      </p:pic>
      <p:sp>
        <p:nvSpPr>
          <p:cNvPr id="5" name="TextBox 4"/>
          <p:cNvSpPr txBox="1"/>
          <p:nvPr/>
        </p:nvSpPr>
        <p:spPr>
          <a:xfrm>
            <a:off x="800100" y="2082960"/>
            <a:ext cx="8699500" cy="4216539"/>
          </a:xfrm>
          <a:prstGeom prst="rect">
            <a:avLst/>
          </a:prstGeom>
          <a:noFill/>
        </p:spPr>
        <p:txBody>
          <a:bodyPr wrap="square" rtlCol="0">
            <a:spAutoFit/>
          </a:bodyPr>
          <a:lstStyle/>
          <a:p>
            <a:r>
              <a:rPr lang="en-US" sz="2000" dirty="0">
                <a:solidFill>
                  <a:schemeClr val="bg1"/>
                </a:solidFill>
              </a:rPr>
              <a:t>HTML, JAVASCRIPT, CSS is used for creating the webapp.</a:t>
            </a:r>
          </a:p>
          <a:p>
            <a:r>
              <a:rPr lang="en-US" sz="2000" dirty="0">
                <a:solidFill>
                  <a:schemeClr val="bg1"/>
                </a:solidFill>
              </a:rPr>
              <a:t>Python is used to write the API code and </a:t>
            </a:r>
            <a:r>
              <a:rPr lang="en-US" sz="2000" b="1" dirty="0">
                <a:solidFill>
                  <a:schemeClr val="bg1"/>
                </a:solidFill>
              </a:rPr>
              <a:t>Flask</a:t>
            </a:r>
            <a:r>
              <a:rPr lang="en-US" sz="2000" dirty="0">
                <a:solidFill>
                  <a:schemeClr val="bg1"/>
                </a:solidFill>
              </a:rPr>
              <a:t> is used to connect the app to API. (Pycharm IDE is used)</a:t>
            </a:r>
          </a:p>
          <a:p>
            <a:r>
              <a:rPr lang="en-US" sz="2000" dirty="0">
                <a:solidFill>
                  <a:schemeClr val="bg1"/>
                </a:solidFill>
              </a:rPr>
              <a:t>Modules used in python: </a:t>
            </a:r>
          </a:p>
          <a:p>
            <a:pPr marL="285750" lvl="4" indent="-285750">
              <a:buClr>
                <a:schemeClr val="bg1"/>
              </a:buClr>
              <a:buFont typeface="Arial" panose="020B0604020202020204" pitchFamily="34" charset="0"/>
              <a:buChar char="•"/>
            </a:pPr>
            <a:r>
              <a:rPr lang="en-US" sz="2000" b="1" dirty="0">
                <a:solidFill>
                  <a:schemeClr val="bg1"/>
                </a:solidFill>
              </a:rPr>
              <a:t>Gensim</a:t>
            </a:r>
            <a:r>
              <a:rPr lang="en-US" sz="2000" dirty="0">
                <a:solidFill>
                  <a:schemeClr val="bg1"/>
                </a:solidFill>
              </a:rPr>
              <a:t> for similarity indices</a:t>
            </a:r>
          </a:p>
          <a:p>
            <a:pPr marL="285750" lvl="4" indent="-285750">
              <a:buClr>
                <a:schemeClr val="bg1"/>
              </a:buClr>
              <a:buFont typeface="Arial" panose="020B0604020202020204" pitchFamily="34" charset="0"/>
              <a:buChar char="•"/>
            </a:pPr>
            <a:r>
              <a:rPr lang="en-US" sz="2000" b="1" dirty="0">
                <a:solidFill>
                  <a:schemeClr val="bg1"/>
                </a:solidFill>
              </a:rPr>
              <a:t>Numpy</a:t>
            </a:r>
            <a:r>
              <a:rPr lang="en-US" sz="2000" dirty="0">
                <a:solidFill>
                  <a:schemeClr val="bg1"/>
                </a:solidFill>
              </a:rPr>
              <a:t> for array manipulation</a:t>
            </a:r>
          </a:p>
          <a:p>
            <a:pPr marL="285750" lvl="4" indent="-285750">
              <a:buClr>
                <a:schemeClr val="bg1"/>
              </a:buClr>
              <a:buFont typeface="Arial" panose="020B0604020202020204" pitchFamily="34" charset="0"/>
              <a:buChar char="•"/>
            </a:pPr>
            <a:r>
              <a:rPr lang="en-US" sz="2000" b="1" dirty="0">
                <a:solidFill>
                  <a:schemeClr val="bg1"/>
                </a:solidFill>
              </a:rPr>
              <a:t>NLTK</a:t>
            </a:r>
            <a:r>
              <a:rPr lang="en-US" sz="2000" dirty="0">
                <a:solidFill>
                  <a:schemeClr val="bg1"/>
                </a:solidFill>
              </a:rPr>
              <a:t> for text processing.</a:t>
            </a:r>
          </a:p>
          <a:p>
            <a:pPr marL="285750" lvl="4" indent="-285750">
              <a:buClr>
                <a:schemeClr val="bg1"/>
              </a:buClr>
              <a:buFont typeface="Arial" panose="020B0604020202020204" pitchFamily="34" charset="0"/>
              <a:buChar char="•"/>
            </a:pPr>
            <a:r>
              <a:rPr lang="en-US" sz="2000" b="1" dirty="0">
                <a:solidFill>
                  <a:schemeClr val="bg1"/>
                </a:solidFill>
              </a:rPr>
              <a:t>Pandas</a:t>
            </a:r>
            <a:r>
              <a:rPr lang="en-US" sz="2000" dirty="0">
                <a:solidFill>
                  <a:schemeClr val="bg1"/>
                </a:solidFill>
              </a:rPr>
              <a:t> for dataset creation and manipulation</a:t>
            </a:r>
          </a:p>
          <a:p>
            <a:pPr marL="285750" lvl="4" indent="-285750">
              <a:buClr>
                <a:schemeClr val="bg1"/>
              </a:buClr>
              <a:buFont typeface="Arial" panose="020B0604020202020204" pitchFamily="34" charset="0"/>
              <a:buChar char="•"/>
            </a:pPr>
            <a:r>
              <a:rPr lang="en-US" sz="2000" b="1" dirty="0">
                <a:solidFill>
                  <a:schemeClr val="bg1"/>
                </a:solidFill>
              </a:rPr>
              <a:t>Python-docx</a:t>
            </a:r>
            <a:r>
              <a:rPr lang="en-US" sz="2000" dirty="0">
                <a:solidFill>
                  <a:schemeClr val="bg1"/>
                </a:solidFill>
              </a:rPr>
              <a:t> to read the document file.	</a:t>
            </a:r>
          </a:p>
          <a:p>
            <a:pPr marL="285750" lvl="4" indent="-285750">
              <a:buClr>
                <a:schemeClr val="bg1"/>
              </a:buClr>
              <a:buFont typeface="Arial" panose="020B0604020202020204" pitchFamily="34" charset="0"/>
              <a:buChar char="•"/>
            </a:pPr>
            <a:endParaRPr lang="en-US" sz="2000" dirty="0">
              <a:solidFill>
                <a:schemeClr val="bg1"/>
              </a:solidFill>
            </a:endParaRPr>
          </a:p>
          <a:p>
            <a:pPr lvl="4">
              <a:buClr>
                <a:schemeClr val="bg1"/>
              </a:buClr>
            </a:pPr>
            <a:r>
              <a:rPr lang="en-US" sz="2400" b="1" dirty="0">
                <a:solidFill>
                  <a:schemeClr val="bg1"/>
                </a:solidFill>
              </a:rPr>
              <a:t>NOTE: Highly recommend Mozilla Firefox browser for running the app for better performance and appearance.</a:t>
            </a:r>
          </a:p>
          <a:p>
            <a:pPr algn="ctr"/>
            <a:endParaRPr lang="en-US" sz="2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p:nvPr/>
        </p:nvSpPr>
        <p:spPr>
          <a:xfrm>
            <a:off x="503640" y="755640"/>
            <a:ext cx="9138240" cy="4962600"/>
          </a:xfrm>
          <a:prstGeom prst="rect">
            <a:avLst/>
          </a:prstGeom>
          <a:solidFill>
            <a:srgbClr val="2F0E3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dirty="0">
                <a:solidFill>
                  <a:schemeClr val="bg1"/>
                </a:solidFill>
              </a:rPr>
              <a:t>Client/User                         UI of Webapp</a:t>
            </a:r>
          </a:p>
          <a:p>
            <a:pPr marL="0" marR="0" lvl="0" indent="0" algn="l" rtl="0">
              <a:lnSpc>
                <a:spcPct val="100000"/>
              </a:lnSpc>
              <a:spcBef>
                <a:spcPts val="0"/>
              </a:spcBef>
              <a:spcAft>
                <a:spcPts val="0"/>
              </a:spcAft>
              <a:buNone/>
            </a:pPr>
            <a:r>
              <a:rPr lang="en-US" sz="1800" dirty="0">
                <a:solidFill>
                  <a:schemeClr val="bg1"/>
                </a:solidFill>
              </a:rPr>
              <a:t>                                          (</a:t>
            </a:r>
            <a:r>
              <a:rPr lang="en-US" sz="1800" b="1" dirty="0">
                <a:solidFill>
                  <a:schemeClr val="bg1"/>
                </a:solidFill>
              </a:rPr>
              <a:t>Mozilla Firefox</a:t>
            </a:r>
            <a:r>
              <a:rPr lang="en-US" sz="1800" dirty="0">
                <a:solidFill>
                  <a:schemeClr val="bg1"/>
                </a:solidFill>
              </a:rPr>
              <a:t>)</a:t>
            </a:r>
            <a:endParaRPr sz="1800" b="0" i="0" u="none" strike="noStrike" cap="none" dirty="0">
              <a:solidFill>
                <a:schemeClr val="bg1"/>
              </a:solidFill>
              <a:latin typeface="Arial"/>
              <a:ea typeface="Arial"/>
              <a:cs typeface="Arial"/>
              <a:sym typeface="Arial"/>
            </a:endParaRPr>
          </a:p>
        </p:txBody>
      </p:sp>
      <p:sp>
        <p:nvSpPr>
          <p:cNvPr id="138" name="Shape 138"/>
          <p:cNvSpPr/>
          <p:nvPr/>
        </p:nvSpPr>
        <p:spPr>
          <a:xfrm>
            <a:off x="647640" y="903240"/>
            <a:ext cx="7766640" cy="8874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3600" b="1" i="0" u="none" strike="noStrike" cap="none" dirty="0">
                <a:solidFill>
                  <a:srgbClr val="FFFFFF"/>
                </a:solidFill>
                <a:latin typeface="Arial"/>
                <a:ea typeface="Arial"/>
                <a:cs typeface="Arial"/>
                <a:sym typeface="Arial"/>
              </a:rPr>
              <a:t>Architecture overview</a:t>
            </a:r>
          </a:p>
          <a:p>
            <a:r>
              <a:rPr lang="en-IN" dirty="0">
                <a:solidFill>
                  <a:srgbClr val="FFFFFF"/>
                </a:solidFill>
              </a:rPr>
              <a:t>Explain the Architecture you followed in your solution</a:t>
            </a:r>
            <a:endParaRPr lang="en-IN" dirty="0"/>
          </a:p>
          <a:p>
            <a:pPr marL="0" marR="0" lvl="0" indent="0" algn="l" rtl="0">
              <a:lnSpc>
                <a:spcPct val="100000"/>
              </a:lnSpc>
              <a:spcBef>
                <a:spcPts val="0"/>
              </a:spcBef>
              <a:spcAft>
                <a:spcPts val="0"/>
              </a:spcAft>
              <a:buNone/>
            </a:pPr>
            <a:endParaRPr b="0" i="0" u="none" strike="noStrike" cap="none" dirty="0">
              <a:solidFill>
                <a:srgbClr val="000000"/>
              </a:solidFil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39" name="Shape 139"/>
          <p:cNvPicPr preferRelativeResize="0"/>
          <p:nvPr/>
        </p:nvPicPr>
        <p:blipFill rotWithShape="1">
          <a:blip r:embed="rId3">
            <a:alphaModFix/>
          </a:blip>
          <a:srcRect/>
          <a:stretch/>
        </p:blipFill>
        <p:spPr>
          <a:xfrm>
            <a:off x="3888000" y="6782400"/>
            <a:ext cx="2013480" cy="487080"/>
          </a:xfrm>
          <a:prstGeom prst="rect">
            <a:avLst/>
          </a:prstGeom>
          <a:noFill/>
          <a:ln>
            <a:noFill/>
          </a:ln>
        </p:spPr>
      </p:pic>
      <p:cxnSp>
        <p:nvCxnSpPr>
          <p:cNvPr id="3" name="Straight Arrow Connector 2">
            <a:extLst>
              <a:ext uri="{FF2B5EF4-FFF2-40B4-BE49-F238E27FC236}">
                <a16:creationId xmlns:a16="http://schemas.microsoft.com/office/drawing/2014/main" id="{81A6FAAC-9D2E-4685-BA59-54B15E91AF6A}"/>
              </a:ext>
            </a:extLst>
          </p:cNvPr>
          <p:cNvCxnSpPr/>
          <p:nvPr/>
        </p:nvCxnSpPr>
        <p:spPr>
          <a:xfrm>
            <a:off x="1828800" y="2225040"/>
            <a:ext cx="140208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0C0775-0DCF-4D20-8745-3DE1491CFBA0}"/>
              </a:ext>
            </a:extLst>
          </p:cNvPr>
          <p:cNvCxnSpPr>
            <a:cxnSpLocks/>
          </p:cNvCxnSpPr>
          <p:nvPr/>
        </p:nvCxnSpPr>
        <p:spPr>
          <a:xfrm flipV="1">
            <a:off x="5040312" y="1920240"/>
            <a:ext cx="1086168"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5ED62D7-8708-46BC-A4D0-5375E4E7D474}"/>
              </a:ext>
            </a:extLst>
          </p:cNvPr>
          <p:cNvCxnSpPr>
            <a:cxnSpLocks/>
          </p:cNvCxnSpPr>
          <p:nvPr/>
        </p:nvCxnSpPr>
        <p:spPr>
          <a:xfrm>
            <a:off x="5040312" y="2633543"/>
            <a:ext cx="933768" cy="17823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405CF89-4BEC-4637-A15C-FC73983B9018}"/>
              </a:ext>
            </a:extLst>
          </p:cNvPr>
          <p:cNvSpPr txBox="1"/>
          <p:nvPr/>
        </p:nvSpPr>
        <p:spPr>
          <a:xfrm>
            <a:off x="6233160" y="1784411"/>
            <a:ext cx="2323072" cy="307777"/>
          </a:xfrm>
          <a:prstGeom prst="rect">
            <a:avLst/>
          </a:prstGeom>
          <a:noFill/>
        </p:spPr>
        <p:txBody>
          <a:bodyPr wrap="none" rtlCol="0">
            <a:spAutoFit/>
          </a:bodyPr>
          <a:lstStyle/>
          <a:p>
            <a:r>
              <a:rPr lang="en-US" dirty="0">
                <a:solidFill>
                  <a:schemeClr val="bg1"/>
                </a:solidFill>
              </a:rPr>
              <a:t>FAQ/straightforward Query</a:t>
            </a:r>
          </a:p>
        </p:txBody>
      </p:sp>
      <p:sp>
        <p:nvSpPr>
          <p:cNvPr id="14" name="TextBox 13">
            <a:extLst>
              <a:ext uri="{FF2B5EF4-FFF2-40B4-BE49-F238E27FC236}">
                <a16:creationId xmlns:a16="http://schemas.microsoft.com/office/drawing/2014/main" id="{2B90AFDB-2B6D-44F5-993F-F9D5F66FC5D7}"/>
              </a:ext>
            </a:extLst>
          </p:cNvPr>
          <p:cNvSpPr txBox="1"/>
          <p:nvPr/>
        </p:nvSpPr>
        <p:spPr>
          <a:xfrm>
            <a:off x="5945404" y="2633543"/>
            <a:ext cx="2361544" cy="307777"/>
          </a:xfrm>
          <a:prstGeom prst="rect">
            <a:avLst/>
          </a:prstGeom>
          <a:noFill/>
        </p:spPr>
        <p:txBody>
          <a:bodyPr wrap="none" rtlCol="0">
            <a:spAutoFit/>
          </a:bodyPr>
          <a:lstStyle/>
          <a:p>
            <a:r>
              <a:rPr lang="en-US" dirty="0">
                <a:solidFill>
                  <a:schemeClr val="bg1"/>
                </a:solidFill>
              </a:rPr>
              <a:t>Troubleshooting (symptom)</a:t>
            </a:r>
          </a:p>
        </p:txBody>
      </p:sp>
      <p:cxnSp>
        <p:nvCxnSpPr>
          <p:cNvPr id="15" name="Straight Arrow Connector 14">
            <a:extLst>
              <a:ext uri="{FF2B5EF4-FFF2-40B4-BE49-F238E27FC236}">
                <a16:creationId xmlns:a16="http://schemas.microsoft.com/office/drawing/2014/main" id="{FC9414FA-12D2-4C90-981A-F1130E430527}"/>
              </a:ext>
            </a:extLst>
          </p:cNvPr>
          <p:cNvCxnSpPr>
            <a:cxnSpLocks/>
          </p:cNvCxnSpPr>
          <p:nvPr/>
        </p:nvCxnSpPr>
        <p:spPr>
          <a:xfrm>
            <a:off x="7479540" y="2973359"/>
            <a:ext cx="827408" cy="9585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CBB71-C30C-49FB-A1FB-998D62901B35}"/>
              </a:ext>
            </a:extLst>
          </p:cNvPr>
          <p:cNvCxnSpPr>
            <a:cxnSpLocks/>
          </p:cNvCxnSpPr>
          <p:nvPr/>
        </p:nvCxnSpPr>
        <p:spPr>
          <a:xfrm>
            <a:off x="8357429" y="2118360"/>
            <a:ext cx="56851" cy="18135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F4E8AB7-B643-4D83-AE4B-401BC8D2D9E4}"/>
              </a:ext>
            </a:extLst>
          </p:cNvPr>
          <p:cNvSpPr txBox="1"/>
          <p:nvPr/>
        </p:nvSpPr>
        <p:spPr>
          <a:xfrm>
            <a:off x="7687213" y="3931920"/>
            <a:ext cx="1340432" cy="307777"/>
          </a:xfrm>
          <a:prstGeom prst="rect">
            <a:avLst/>
          </a:prstGeom>
          <a:noFill/>
        </p:spPr>
        <p:txBody>
          <a:bodyPr wrap="none" rtlCol="0">
            <a:spAutoFit/>
          </a:bodyPr>
          <a:lstStyle/>
          <a:p>
            <a:r>
              <a:rPr lang="en-US" dirty="0">
                <a:solidFill>
                  <a:schemeClr val="bg1"/>
                </a:solidFill>
              </a:rPr>
              <a:t>API (Backend)</a:t>
            </a:r>
          </a:p>
        </p:txBody>
      </p:sp>
      <p:sp>
        <p:nvSpPr>
          <p:cNvPr id="17" name="Rectangle 16">
            <a:extLst>
              <a:ext uri="{FF2B5EF4-FFF2-40B4-BE49-F238E27FC236}">
                <a16:creationId xmlns:a16="http://schemas.microsoft.com/office/drawing/2014/main" id="{3182FE63-EB4B-4E3A-915C-E062F4D3028F}"/>
              </a:ext>
            </a:extLst>
          </p:cNvPr>
          <p:cNvSpPr/>
          <p:nvPr/>
        </p:nvSpPr>
        <p:spPr>
          <a:xfrm>
            <a:off x="777240" y="4239697"/>
            <a:ext cx="8250405" cy="125302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TextBox 18">
            <a:extLst>
              <a:ext uri="{FF2B5EF4-FFF2-40B4-BE49-F238E27FC236}">
                <a16:creationId xmlns:a16="http://schemas.microsoft.com/office/drawing/2014/main" id="{88675960-31EC-4306-8F0A-B57855B7D5CB}"/>
              </a:ext>
            </a:extLst>
          </p:cNvPr>
          <p:cNvSpPr txBox="1"/>
          <p:nvPr/>
        </p:nvSpPr>
        <p:spPr>
          <a:xfrm>
            <a:off x="7394696" y="4709007"/>
            <a:ext cx="1526380" cy="307777"/>
          </a:xfrm>
          <a:prstGeom prst="rect">
            <a:avLst/>
          </a:prstGeom>
          <a:noFill/>
        </p:spPr>
        <p:txBody>
          <a:bodyPr wrap="none" rtlCol="0">
            <a:spAutoFit/>
          </a:bodyPr>
          <a:lstStyle/>
          <a:p>
            <a:r>
              <a:rPr lang="en-US" dirty="0">
                <a:solidFill>
                  <a:schemeClr val="bg1"/>
                </a:solidFill>
              </a:rPr>
              <a:t>Fetch user query</a:t>
            </a:r>
          </a:p>
        </p:txBody>
      </p:sp>
      <p:cxnSp>
        <p:nvCxnSpPr>
          <p:cNvPr id="23" name="Straight Arrow Connector 22">
            <a:extLst>
              <a:ext uri="{FF2B5EF4-FFF2-40B4-BE49-F238E27FC236}">
                <a16:creationId xmlns:a16="http://schemas.microsoft.com/office/drawing/2014/main" id="{70563ED0-1816-42A5-B76E-DAD4CA9BAFE4}"/>
              </a:ext>
            </a:extLst>
          </p:cNvPr>
          <p:cNvCxnSpPr>
            <a:cxnSpLocks/>
          </p:cNvCxnSpPr>
          <p:nvPr/>
        </p:nvCxnSpPr>
        <p:spPr>
          <a:xfrm flipH="1">
            <a:off x="5922216" y="4862895"/>
            <a:ext cx="140208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399717C-4512-4C8B-8D75-0292900DDA3A}"/>
              </a:ext>
            </a:extLst>
          </p:cNvPr>
          <p:cNvSpPr txBox="1"/>
          <p:nvPr/>
        </p:nvSpPr>
        <p:spPr>
          <a:xfrm>
            <a:off x="4293480" y="4708854"/>
            <a:ext cx="2225289" cy="523220"/>
          </a:xfrm>
          <a:prstGeom prst="rect">
            <a:avLst/>
          </a:prstGeom>
          <a:noFill/>
        </p:spPr>
        <p:txBody>
          <a:bodyPr wrap="none" rtlCol="0">
            <a:spAutoFit/>
          </a:bodyPr>
          <a:lstStyle/>
          <a:p>
            <a:r>
              <a:rPr lang="en-US" dirty="0">
                <a:solidFill>
                  <a:schemeClr val="bg1"/>
                </a:solidFill>
              </a:rPr>
              <a:t>Calculate similarity </a:t>
            </a:r>
          </a:p>
          <a:p>
            <a:r>
              <a:rPr lang="en-US" dirty="0">
                <a:solidFill>
                  <a:schemeClr val="bg1"/>
                </a:solidFill>
              </a:rPr>
              <a:t>With available statements</a:t>
            </a:r>
          </a:p>
        </p:txBody>
      </p:sp>
      <p:sp>
        <p:nvSpPr>
          <p:cNvPr id="20" name="TextBox 19">
            <a:extLst>
              <a:ext uri="{FF2B5EF4-FFF2-40B4-BE49-F238E27FC236}">
                <a16:creationId xmlns:a16="http://schemas.microsoft.com/office/drawing/2014/main" id="{D467FB88-7BFB-4B33-8BC7-05D51F9B71C0}"/>
              </a:ext>
            </a:extLst>
          </p:cNvPr>
          <p:cNvSpPr txBox="1"/>
          <p:nvPr/>
        </p:nvSpPr>
        <p:spPr>
          <a:xfrm>
            <a:off x="6291624" y="4570052"/>
            <a:ext cx="893193" cy="307777"/>
          </a:xfrm>
          <a:prstGeom prst="rect">
            <a:avLst/>
          </a:prstGeom>
          <a:noFill/>
        </p:spPr>
        <p:txBody>
          <a:bodyPr wrap="none" rtlCol="0">
            <a:spAutoFit/>
          </a:bodyPr>
          <a:lstStyle/>
          <a:p>
            <a:r>
              <a:rPr lang="en-US" dirty="0">
                <a:solidFill>
                  <a:schemeClr val="bg1"/>
                </a:solidFill>
              </a:rPr>
              <a:t>GENSIM</a:t>
            </a:r>
          </a:p>
        </p:txBody>
      </p:sp>
      <p:cxnSp>
        <p:nvCxnSpPr>
          <p:cNvPr id="26" name="Straight Arrow Connector 25">
            <a:extLst>
              <a:ext uri="{FF2B5EF4-FFF2-40B4-BE49-F238E27FC236}">
                <a16:creationId xmlns:a16="http://schemas.microsoft.com/office/drawing/2014/main" id="{2558C2E2-F3CB-4FF0-9C1F-CB028D0C6F1B}"/>
              </a:ext>
            </a:extLst>
          </p:cNvPr>
          <p:cNvCxnSpPr>
            <a:cxnSpLocks/>
          </p:cNvCxnSpPr>
          <p:nvPr/>
        </p:nvCxnSpPr>
        <p:spPr>
          <a:xfrm flipH="1">
            <a:off x="2891400" y="4970464"/>
            <a:ext cx="140208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3D8CFA0-759C-4DB4-A820-0369CCD8A978}"/>
              </a:ext>
            </a:extLst>
          </p:cNvPr>
          <p:cNvSpPr txBox="1"/>
          <p:nvPr/>
        </p:nvSpPr>
        <p:spPr>
          <a:xfrm>
            <a:off x="1256529" y="4704212"/>
            <a:ext cx="1656223" cy="523220"/>
          </a:xfrm>
          <a:prstGeom prst="rect">
            <a:avLst/>
          </a:prstGeom>
          <a:noFill/>
        </p:spPr>
        <p:txBody>
          <a:bodyPr wrap="none" rtlCol="0">
            <a:spAutoFit/>
          </a:bodyPr>
          <a:lstStyle/>
          <a:p>
            <a:r>
              <a:rPr lang="en-US" dirty="0">
                <a:solidFill>
                  <a:schemeClr val="bg1"/>
                </a:solidFill>
              </a:rPr>
              <a:t>Find most relevant</a:t>
            </a:r>
          </a:p>
          <a:p>
            <a:r>
              <a:rPr lang="en-US" dirty="0">
                <a:solidFill>
                  <a:schemeClr val="bg1"/>
                </a:solidFill>
              </a:rPr>
              <a:t> answer</a:t>
            </a:r>
          </a:p>
        </p:txBody>
      </p:sp>
      <p:cxnSp>
        <p:nvCxnSpPr>
          <p:cNvPr id="28" name="Straight Arrow Connector 27">
            <a:extLst>
              <a:ext uri="{FF2B5EF4-FFF2-40B4-BE49-F238E27FC236}">
                <a16:creationId xmlns:a16="http://schemas.microsoft.com/office/drawing/2014/main" id="{327BDB35-780A-4F0C-B046-99583A3D9741}"/>
              </a:ext>
            </a:extLst>
          </p:cNvPr>
          <p:cNvCxnSpPr>
            <a:cxnSpLocks/>
          </p:cNvCxnSpPr>
          <p:nvPr/>
        </p:nvCxnSpPr>
        <p:spPr>
          <a:xfrm flipV="1">
            <a:off x="2179320" y="2855462"/>
            <a:ext cx="1051560" cy="18357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344BEA2-D277-4D44-BFA4-7613B9B3EC2C}"/>
              </a:ext>
            </a:extLst>
          </p:cNvPr>
          <p:cNvCxnSpPr>
            <a:cxnSpLocks/>
          </p:cNvCxnSpPr>
          <p:nvPr/>
        </p:nvCxnSpPr>
        <p:spPr>
          <a:xfrm flipH="1">
            <a:off x="1819080" y="2377440"/>
            <a:ext cx="140208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3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503640" y="791640"/>
            <a:ext cx="9138240" cy="4962600"/>
          </a:xfrm>
          <a:prstGeom prst="rect">
            <a:avLst/>
          </a:prstGeom>
          <a:solidFill>
            <a:srgbClr val="2F0E3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dirty="0"/>
              <a:t>   </a:t>
            </a:r>
            <a:endParaRPr sz="1800" b="0" i="0" u="none" strike="noStrike" cap="none" dirty="0">
              <a:solidFill>
                <a:srgbClr val="000000"/>
              </a:solidFill>
              <a:latin typeface="Arial"/>
              <a:ea typeface="Arial"/>
              <a:cs typeface="Arial"/>
              <a:sym typeface="Arial"/>
            </a:endParaRPr>
          </a:p>
        </p:txBody>
      </p:sp>
      <p:sp>
        <p:nvSpPr>
          <p:cNvPr id="145" name="Shape 145"/>
          <p:cNvSpPr/>
          <p:nvPr/>
        </p:nvSpPr>
        <p:spPr>
          <a:xfrm>
            <a:off x="622300" y="791640"/>
            <a:ext cx="7766640" cy="8366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i="0" u="none" strike="noStrike" cap="none" dirty="0">
                <a:solidFill>
                  <a:srgbClr val="FFFFFF"/>
                </a:solidFill>
                <a:latin typeface="Arial"/>
                <a:ea typeface="Arial"/>
                <a:cs typeface="Arial"/>
                <a:sym typeface="Arial"/>
              </a:rPr>
              <a:t>Elaboration of the usage</a:t>
            </a:r>
          </a:p>
          <a:p>
            <a:pPr marL="0" marR="0" lvl="0" indent="0" algn="l" rtl="0">
              <a:lnSpc>
                <a:spcPct val="100000"/>
              </a:lnSpc>
              <a:spcBef>
                <a:spcPts val="0"/>
              </a:spcBef>
              <a:spcAft>
                <a:spcPts val="0"/>
              </a:spcAft>
              <a:buNone/>
            </a:pPr>
            <a:r>
              <a:rPr lang="en-US" b="0" i="0" u="none" strike="noStrike" cap="none" dirty="0">
                <a:solidFill>
                  <a:schemeClr val="bg1"/>
                </a:solidFill>
                <a:latin typeface="Arial"/>
                <a:ea typeface="Arial"/>
                <a:cs typeface="Arial"/>
                <a:sym typeface="Arial"/>
              </a:rPr>
              <a:t>How does your application work.</a:t>
            </a:r>
            <a:endParaRPr b="0" i="0" u="none" strike="noStrike" cap="none" dirty="0">
              <a:solidFill>
                <a:schemeClr val="bg1"/>
              </a:solidFill>
              <a:latin typeface="Arial"/>
              <a:ea typeface="Arial"/>
              <a:cs typeface="Arial"/>
              <a:sym typeface="Arial"/>
            </a:endParaRPr>
          </a:p>
        </p:txBody>
      </p:sp>
      <p:pic>
        <p:nvPicPr>
          <p:cNvPr id="146" name="Shape 146"/>
          <p:cNvPicPr preferRelativeResize="0"/>
          <p:nvPr/>
        </p:nvPicPr>
        <p:blipFill rotWithShape="1">
          <a:blip r:embed="rId3">
            <a:alphaModFix/>
          </a:blip>
          <a:srcRect/>
          <a:stretch/>
        </p:blipFill>
        <p:spPr>
          <a:xfrm>
            <a:off x="3888000" y="6782400"/>
            <a:ext cx="2013480" cy="487080"/>
          </a:xfrm>
          <a:prstGeom prst="rect">
            <a:avLst/>
          </a:prstGeom>
          <a:noFill/>
          <a:ln>
            <a:noFill/>
          </a:ln>
        </p:spPr>
      </p:pic>
      <p:sp>
        <p:nvSpPr>
          <p:cNvPr id="5" name="TextBox 4"/>
          <p:cNvSpPr txBox="1"/>
          <p:nvPr/>
        </p:nvSpPr>
        <p:spPr>
          <a:xfrm>
            <a:off x="723010" y="1921555"/>
            <a:ext cx="8699500" cy="397031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Built a WebApp using HTML, CSS, JAVASCRIPT which gave a platform to the user to interact with the system. An AJAX script is created to map the form input with a request that can be sent to an API.</a:t>
            </a:r>
          </a:p>
          <a:p>
            <a:pPr marL="285750" indent="-285750">
              <a:buClr>
                <a:schemeClr val="bg1"/>
              </a:buClr>
              <a:buFont typeface="Arial" panose="020B0604020202020204" pitchFamily="34" charset="0"/>
              <a:buChar char="•"/>
            </a:pPr>
            <a:r>
              <a:rPr lang="en-US" dirty="0">
                <a:solidFill>
                  <a:schemeClr val="bg1"/>
                </a:solidFill>
              </a:rPr>
              <a:t>Built a flask app in python which acts as a local API that responds to the request sent by the webapp. The request is in form of a query statement that user asks.</a:t>
            </a:r>
          </a:p>
          <a:p>
            <a:pPr marL="285750" indent="-285750">
              <a:buClr>
                <a:schemeClr val="bg1"/>
              </a:buClr>
              <a:buFont typeface="Arial" panose="020B0604020202020204" pitchFamily="34" charset="0"/>
              <a:buChar char="•"/>
            </a:pPr>
            <a:r>
              <a:rPr lang="en-US" dirty="0">
                <a:solidFill>
                  <a:schemeClr val="bg1"/>
                </a:solidFill>
              </a:rPr>
              <a:t>The API fetches the query.</a:t>
            </a:r>
          </a:p>
          <a:p>
            <a:pPr marL="285750" indent="-285750">
              <a:buClr>
                <a:schemeClr val="bg1"/>
              </a:buClr>
              <a:buFont typeface="Arial" panose="020B0604020202020204" pitchFamily="34" charset="0"/>
              <a:buChar char="•"/>
            </a:pPr>
            <a:r>
              <a:rPr lang="en-US" dirty="0">
                <a:solidFill>
                  <a:schemeClr val="bg1"/>
                </a:solidFill>
              </a:rPr>
              <a:t>The API then creates a dictionary of all the words present in the queries or FAQs in available data source that are </a:t>
            </a:r>
            <a:r>
              <a:rPr lang="en-US" dirty="0" err="1">
                <a:solidFill>
                  <a:schemeClr val="bg1"/>
                </a:solidFill>
              </a:rPr>
              <a:t>sampleInput</a:t>
            </a:r>
            <a:r>
              <a:rPr lang="en-US" dirty="0">
                <a:solidFill>
                  <a:schemeClr val="bg1"/>
                </a:solidFill>
              </a:rPr>
              <a:t> file and the user manual.</a:t>
            </a:r>
          </a:p>
          <a:p>
            <a:pPr marL="285750" indent="-285750">
              <a:buClr>
                <a:schemeClr val="bg1"/>
              </a:buClr>
              <a:buFont typeface="Arial" panose="020B0604020202020204" pitchFamily="34" charset="0"/>
              <a:buChar char="•"/>
            </a:pPr>
            <a:r>
              <a:rPr lang="en-US" dirty="0">
                <a:solidFill>
                  <a:schemeClr val="bg1"/>
                </a:solidFill>
              </a:rPr>
              <a:t>From the dictionary it creates a BagOfWords. On this Bag of words it implements the Tf-idf model and compares the available query to the user query and stores the 10 available statements with the highest score. (top 10 are chosen as on observing top 10 statements were always enough to get all the similar sentences to the user query).</a:t>
            </a:r>
          </a:p>
          <a:p>
            <a:pPr marL="285750" indent="-285750">
              <a:buClr>
                <a:schemeClr val="bg1"/>
              </a:buClr>
              <a:buFont typeface="Arial" panose="020B0604020202020204" pitchFamily="34" charset="0"/>
              <a:buChar char="•"/>
            </a:pPr>
            <a:r>
              <a:rPr lang="en-US" dirty="0">
                <a:solidFill>
                  <a:schemeClr val="bg1"/>
                </a:solidFill>
              </a:rPr>
              <a:t>Now the process is repeated for these 10 statements but now the Latent Semantic Index (LSI) technique is applied on the BagOfWords formed by these 10 statements. LSI approach focuses more on the contextual part of the speech. The statement with the highest score is stored as the most relevant statement to the query and the response/solution which maps to this statement is returned to the user and is shown on the webapp. </a:t>
            </a:r>
          </a:p>
          <a:p>
            <a:pPr marL="285750" indent="-285750">
              <a:buClr>
                <a:schemeClr val="bg1"/>
              </a:buClr>
              <a:buFont typeface="Arial" panose="020B0604020202020204" pitchFamily="34" charset="0"/>
              <a:buChar char="•"/>
            </a:pPr>
            <a:endParaRPr lang="en-US" dirty="0">
              <a:solidFill>
                <a:schemeClr val="bg1"/>
              </a:solidFill>
            </a:endParaRPr>
          </a:p>
          <a:p>
            <a:pPr algn="ctr"/>
            <a:endParaRPr 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p:nvPr/>
        </p:nvSpPr>
        <p:spPr>
          <a:xfrm>
            <a:off x="503640" y="791640"/>
            <a:ext cx="9138240" cy="4962600"/>
          </a:xfrm>
          <a:prstGeom prst="rect">
            <a:avLst/>
          </a:prstGeom>
          <a:solidFill>
            <a:srgbClr val="2F0E3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647640" y="903240"/>
            <a:ext cx="8890060" cy="88746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i="0" u="none" strike="noStrike" cap="none" dirty="0">
                <a:solidFill>
                  <a:srgbClr val="FFFFFF"/>
                </a:solidFill>
                <a:latin typeface="Arial"/>
                <a:ea typeface="Arial"/>
                <a:cs typeface="Arial"/>
                <a:sym typeface="Arial"/>
              </a:rPr>
              <a:t>Number of Output Questions Working</a:t>
            </a:r>
          </a:p>
          <a:p>
            <a:r>
              <a:rPr lang="en-IN" dirty="0">
                <a:solidFill>
                  <a:srgbClr val="FFFFFF"/>
                </a:solidFill>
              </a:rPr>
              <a:t>In the output sheet we provided how many questions are showing the correct answers and what are those.</a:t>
            </a:r>
            <a:endParaRPr lang="en-IN"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71" name="Shape 171"/>
          <p:cNvPicPr preferRelativeResize="0"/>
          <p:nvPr/>
        </p:nvPicPr>
        <p:blipFill rotWithShape="1">
          <a:blip r:embed="rId3">
            <a:alphaModFix/>
          </a:blip>
          <a:srcRect/>
          <a:stretch/>
        </p:blipFill>
        <p:spPr>
          <a:xfrm>
            <a:off x="3888000" y="6782400"/>
            <a:ext cx="2013480" cy="487080"/>
          </a:xfrm>
          <a:prstGeom prst="rect">
            <a:avLst/>
          </a:prstGeom>
          <a:noFill/>
          <a:ln>
            <a:noFill/>
          </a:ln>
        </p:spPr>
      </p:pic>
      <p:sp>
        <p:nvSpPr>
          <p:cNvPr id="5" name="TextBox 4"/>
          <p:cNvSpPr txBox="1"/>
          <p:nvPr/>
        </p:nvSpPr>
        <p:spPr>
          <a:xfrm>
            <a:off x="800100" y="2082960"/>
            <a:ext cx="8699500" cy="2554545"/>
          </a:xfrm>
          <a:prstGeom prst="rect">
            <a:avLst/>
          </a:prstGeom>
          <a:noFill/>
        </p:spPr>
        <p:txBody>
          <a:bodyPr wrap="square" rtlCol="0">
            <a:spAutoFit/>
          </a:bodyPr>
          <a:lstStyle/>
          <a:p>
            <a:pPr marL="285750" indent="-285750">
              <a:buFontTx/>
              <a:buChar char="-"/>
            </a:pPr>
            <a:r>
              <a:rPr lang="en-US" sz="3200" dirty="0">
                <a:solidFill>
                  <a:schemeClr val="bg1"/>
                </a:solidFill>
              </a:rPr>
              <a:t>From the sample output file –</a:t>
            </a:r>
          </a:p>
          <a:p>
            <a:r>
              <a:rPr lang="en-US" sz="3200" dirty="0">
                <a:solidFill>
                  <a:schemeClr val="bg1"/>
                </a:solidFill>
              </a:rPr>
              <a:t>      9/9 test cases gave correct results.(100%)</a:t>
            </a:r>
          </a:p>
          <a:p>
            <a:pPr marL="285750" indent="-285750">
              <a:buFontTx/>
              <a:buChar char="-"/>
            </a:pPr>
            <a:endParaRPr lang="en-US" sz="3200" dirty="0">
              <a:solidFill>
                <a:schemeClr val="bg1"/>
              </a:solidFill>
            </a:endParaRPr>
          </a:p>
          <a:p>
            <a:pPr marL="285750" indent="-285750">
              <a:buFontTx/>
              <a:buChar char="-"/>
            </a:pPr>
            <a:r>
              <a:rPr lang="en-US" sz="3200" dirty="0">
                <a:solidFill>
                  <a:schemeClr val="bg1"/>
                </a:solidFill>
              </a:rPr>
              <a:t>From self formed test cases --</a:t>
            </a:r>
          </a:p>
          <a:p>
            <a:r>
              <a:rPr lang="en-US" sz="3200" dirty="0">
                <a:solidFill>
                  <a:schemeClr val="bg1"/>
                </a:solidFill>
              </a:rPr>
              <a:t>      12/14 test cases gave correct results.(86%)</a:t>
            </a:r>
          </a:p>
        </p:txBody>
      </p:sp>
    </p:spTree>
    <p:extLst>
      <p:ext uri="{BB962C8B-B14F-4D97-AF65-F5344CB8AC3E}">
        <p14:creationId xmlns:p14="http://schemas.microsoft.com/office/powerpoint/2010/main" val="8453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p:nvPr/>
        </p:nvSpPr>
        <p:spPr>
          <a:xfrm>
            <a:off x="503640" y="789480"/>
            <a:ext cx="9138240" cy="4962600"/>
          </a:xfrm>
          <a:prstGeom prst="rect">
            <a:avLst/>
          </a:prstGeom>
          <a:solidFill>
            <a:srgbClr val="2F0E3C"/>
          </a:solid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1800" b="0" i="0" u="none" strike="noStrike" cap="none">
                <a:solidFill>
                  <a:srgbClr val="FFFFFF"/>
                </a:solidFill>
                <a:latin typeface="Arial"/>
                <a:ea typeface="Arial"/>
                <a:cs typeface="Arial"/>
                <a:sym typeface="Arial"/>
              </a:rPr>
              <a:t>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152" name="Shape 152"/>
          <p:cNvSpPr/>
          <p:nvPr/>
        </p:nvSpPr>
        <p:spPr>
          <a:xfrm>
            <a:off x="647640" y="1086120"/>
            <a:ext cx="8566920" cy="11363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600" b="1" i="0" u="none" strike="noStrike" cap="none" dirty="0">
                <a:solidFill>
                  <a:srgbClr val="FFFFFF"/>
                </a:solidFill>
                <a:latin typeface="Arial"/>
                <a:ea typeface="Arial"/>
                <a:cs typeface="Arial"/>
                <a:sym typeface="Arial"/>
              </a:rPr>
              <a:t>Prototype Demo</a:t>
            </a:r>
          </a:p>
          <a:p>
            <a:r>
              <a:rPr lang="en-IN" dirty="0">
                <a:solidFill>
                  <a:srgbClr val="FFFFFF"/>
                </a:solidFill>
              </a:rPr>
              <a:t>Add a video link of the workable solution. Please cover as many output scenario’s as you can show from the output excel provided. (Mandatory)</a:t>
            </a:r>
            <a:endParaRPr lang="en-IN"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42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ctr" rtl="0">
              <a:lnSpc>
                <a:spcPct val="54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153" name="Shape 153"/>
          <p:cNvPicPr preferRelativeResize="0"/>
          <p:nvPr/>
        </p:nvPicPr>
        <p:blipFill rotWithShape="1">
          <a:blip r:embed="rId3">
            <a:alphaModFix/>
          </a:blip>
          <a:srcRect/>
          <a:stretch/>
        </p:blipFill>
        <p:spPr>
          <a:xfrm>
            <a:off x="3888000" y="6782400"/>
            <a:ext cx="2013480" cy="487080"/>
          </a:xfrm>
          <a:prstGeom prst="rect">
            <a:avLst/>
          </a:prstGeom>
          <a:noFill/>
          <a:ln>
            <a:noFill/>
          </a:ln>
        </p:spPr>
      </p:pic>
      <p:sp>
        <p:nvSpPr>
          <p:cNvPr id="5" name="TextBox 4"/>
          <p:cNvSpPr txBox="1"/>
          <p:nvPr/>
        </p:nvSpPr>
        <p:spPr>
          <a:xfrm>
            <a:off x="723010" y="2318886"/>
            <a:ext cx="8699500" cy="3200876"/>
          </a:xfrm>
          <a:prstGeom prst="rect">
            <a:avLst/>
          </a:prstGeom>
          <a:noFill/>
        </p:spPr>
        <p:txBody>
          <a:bodyPr wrap="square" rtlCol="0">
            <a:spAutoFit/>
          </a:bodyPr>
          <a:lstStyle/>
          <a:p>
            <a:pPr algn="ctr"/>
            <a:endParaRPr lang="en-US" dirty="0">
              <a:solidFill>
                <a:schemeClr val="bg1"/>
              </a:solidFill>
            </a:endParaRPr>
          </a:p>
          <a:p>
            <a:r>
              <a:rPr lang="en-US" sz="1600" b="1" dirty="0">
                <a:solidFill>
                  <a:schemeClr val="bg1"/>
                </a:solidFill>
              </a:rPr>
              <a:t>Link to video: https://cl.ly/2f3Y3o3E3p0S</a:t>
            </a:r>
          </a:p>
          <a:p>
            <a:pPr algn="ctr"/>
            <a:endParaRPr lang="en-US" dirty="0">
              <a:solidFill>
                <a:schemeClr val="bg1"/>
              </a:solidFill>
            </a:endParaRPr>
          </a:p>
          <a:p>
            <a:pPr algn="ctr"/>
            <a:endParaRPr lang="en-US" dirty="0">
              <a:solidFill>
                <a:schemeClr val="bg1"/>
              </a:solidFill>
            </a:endParaRPr>
          </a:p>
          <a:p>
            <a:pPr algn="ctr"/>
            <a:r>
              <a:rPr lang="en-US" sz="3600" b="1" u="sng" dirty="0">
                <a:solidFill>
                  <a:schemeClr val="bg1"/>
                </a:solidFill>
              </a:rPr>
              <a:t>Click to view the video of the working webapp.</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sz="1600" dirty="0">
                <a:solidFill>
                  <a:schemeClr val="bg1"/>
                </a:solidFill>
              </a:rPr>
              <a:t>NOTE: The video is also provided in the main folder “demo video.mp4”</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1057</Words>
  <Application>Microsoft Office PowerPoint</Application>
  <PresentationFormat>Custom</PresentationFormat>
  <Paragraphs>160</Paragraphs>
  <Slides>14</Slides>
  <Notes>14</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Century Schoolbook</vt:lpstr>
      <vt:lpstr>Mangal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sajal anand</cp:lastModifiedBy>
  <cp:revision>44</cp:revision>
  <dcterms:modified xsi:type="dcterms:W3CDTF">2018-06-04T09:58:04Z</dcterms:modified>
</cp:coreProperties>
</file>